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593" autoAdjust="0"/>
    <p:restoredTop sz="94301" autoAdjust="0"/>
  </p:normalViewPr>
  <p:slideViewPr>
    <p:cSldViewPr snapToGrid="0">
      <p:cViewPr>
        <p:scale>
          <a:sx n="160" d="100"/>
          <a:sy n="160" d="100"/>
        </p:scale>
        <p:origin x="-2706" y="-707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639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12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28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95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095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95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456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13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093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15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4A6CB-D12F-4BC1-A604-E187AF193BE1}" type="datetimeFigureOut">
              <a:rPr lang="tr-TR" smtClean="0"/>
              <a:t>07.11.2017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5EDDB-CC9A-4E02-9286-2FE4CCA927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59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ikdörtgen 15"/>
          <p:cNvSpPr/>
          <p:nvPr/>
        </p:nvSpPr>
        <p:spPr>
          <a:xfrm>
            <a:off x="1452470" y="554991"/>
            <a:ext cx="1479327" cy="2590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>
                <a:solidFill>
                  <a:schemeClr val="tx1"/>
                </a:solidFill>
              </a:rPr>
              <a:t>Initial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certification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decision</a:t>
            </a:r>
            <a:r>
              <a:rPr lang="tr-TR" sz="800" dirty="0">
                <a:solidFill>
                  <a:schemeClr val="tx1"/>
                </a:solidFill>
              </a:rPr>
              <a:t> /</a:t>
            </a:r>
          </a:p>
          <a:p>
            <a:r>
              <a:rPr lang="tr-TR" sz="800" dirty="0">
                <a:solidFill>
                  <a:schemeClr val="tx1"/>
                </a:solidFill>
              </a:rPr>
              <a:t>re-</a:t>
            </a:r>
            <a:r>
              <a:rPr lang="tr-TR" sz="800" dirty="0" err="1">
                <a:solidFill>
                  <a:schemeClr val="tx1"/>
                </a:solidFill>
              </a:rPr>
              <a:t>certification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decision</a:t>
            </a:r>
            <a:endParaRPr lang="tr-TR" sz="800" dirty="0">
              <a:solidFill>
                <a:schemeClr val="tx1"/>
              </a:solidFill>
            </a:endParaRPr>
          </a:p>
        </p:txBody>
      </p:sp>
      <p:cxnSp>
        <p:nvCxnSpPr>
          <p:cNvPr id="18" name="Bağlayıcı: Dirsek 17"/>
          <p:cNvCxnSpPr>
            <a:cxnSpLocks/>
          </p:cNvCxnSpPr>
          <p:nvPr/>
        </p:nvCxnSpPr>
        <p:spPr>
          <a:xfrm>
            <a:off x="2939415" y="684530"/>
            <a:ext cx="739140" cy="129540"/>
          </a:xfrm>
          <a:prstGeom prst="bentConnector3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3632376" y="650744"/>
            <a:ext cx="1150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Three-</a:t>
            </a:r>
            <a:r>
              <a:rPr lang="tr-TR" sz="800" dirty="0" err="1"/>
              <a:t>year</a:t>
            </a:r>
            <a:r>
              <a:rPr lang="tr-TR" sz="800" dirty="0"/>
              <a:t> </a:t>
            </a:r>
            <a:r>
              <a:rPr lang="tr-TR" sz="800" dirty="0" err="1"/>
              <a:t>certification</a:t>
            </a:r>
            <a:r>
              <a:rPr lang="tr-TR" sz="800" dirty="0"/>
              <a:t> </a:t>
            </a:r>
            <a:r>
              <a:rPr lang="tr-TR" sz="800" dirty="0" err="1"/>
              <a:t>cycle</a:t>
            </a:r>
            <a:endParaRPr lang="tr-TR" sz="800" dirty="0"/>
          </a:p>
        </p:txBody>
      </p:sp>
      <p:sp>
        <p:nvSpPr>
          <p:cNvPr id="26" name="Metin kutusu 25"/>
          <p:cNvSpPr txBox="1"/>
          <p:nvPr/>
        </p:nvSpPr>
        <p:spPr>
          <a:xfrm>
            <a:off x="4930141" y="572482"/>
            <a:ext cx="12182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 err="1"/>
              <a:t>End</a:t>
            </a:r>
            <a:r>
              <a:rPr lang="tr-TR" sz="800" dirty="0"/>
              <a:t> of </a:t>
            </a:r>
            <a:r>
              <a:rPr lang="tr-TR" sz="800" dirty="0" err="1"/>
              <a:t>certification</a:t>
            </a:r>
            <a:endParaRPr lang="tr-TR" sz="800" dirty="0"/>
          </a:p>
        </p:txBody>
      </p:sp>
      <p:sp>
        <p:nvSpPr>
          <p:cNvPr id="29" name="Dikdörtgen 28"/>
          <p:cNvSpPr/>
          <p:nvPr/>
        </p:nvSpPr>
        <p:spPr>
          <a:xfrm>
            <a:off x="3522347" y="942134"/>
            <a:ext cx="2967895" cy="236220"/>
          </a:xfrm>
          <a:prstGeom prst="rect">
            <a:avLst/>
          </a:prstGeom>
        </p:spPr>
        <p:style>
          <a:lnRef idx="2">
            <a:schemeClr val="accent1"/>
          </a:lnRef>
          <a:fillRef idx="1001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800" dirty="0" err="1">
                <a:solidFill>
                  <a:schemeClr val="tx1"/>
                </a:solidFill>
              </a:rPr>
              <a:t>Ongoing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monitoring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activities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32" name="Dikdörtgen: Yuvarlatılmış Köşeler 31"/>
          <p:cNvSpPr/>
          <p:nvPr/>
        </p:nvSpPr>
        <p:spPr>
          <a:xfrm>
            <a:off x="518664" y="1269796"/>
            <a:ext cx="787519" cy="5669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700" b="1" dirty="0">
                <a:solidFill>
                  <a:schemeClr val="tx1"/>
                </a:solidFill>
              </a:rPr>
              <a:t>Delivery of customer application for initial certification</a:t>
            </a:r>
            <a:endParaRPr lang="tr-TR" sz="700" dirty="0">
              <a:solidFill>
                <a:schemeClr val="tx1"/>
              </a:solidFill>
            </a:endParaRPr>
          </a:p>
        </p:txBody>
      </p:sp>
      <p:cxnSp>
        <p:nvCxnSpPr>
          <p:cNvPr id="35" name="Bağlayıcı: Dirsek 34"/>
          <p:cNvCxnSpPr>
            <a:cxnSpLocks/>
            <a:stCxn id="32" idx="3"/>
            <a:endCxn id="37" idx="1"/>
          </p:cNvCxnSpPr>
          <p:nvPr/>
        </p:nvCxnSpPr>
        <p:spPr>
          <a:xfrm>
            <a:off x="1306182" y="1553279"/>
            <a:ext cx="165337" cy="83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Dikdörtgen 36"/>
          <p:cNvSpPr/>
          <p:nvPr/>
        </p:nvSpPr>
        <p:spPr>
          <a:xfrm>
            <a:off x="1471520" y="1267460"/>
            <a:ext cx="941633" cy="5732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700" b="1" dirty="0">
                <a:solidFill>
                  <a:schemeClr val="tx1"/>
                </a:solidFill>
              </a:rPr>
              <a:t>Initial certification</a:t>
            </a:r>
          </a:p>
          <a:p>
            <a:r>
              <a:rPr lang="en-US" sz="700" b="1" dirty="0">
                <a:solidFill>
                  <a:schemeClr val="tx1"/>
                </a:solidFill>
              </a:rPr>
              <a:t>planning /</a:t>
            </a:r>
          </a:p>
          <a:p>
            <a:r>
              <a:rPr lang="en-US" sz="700" b="1" dirty="0" smtClean="0">
                <a:solidFill>
                  <a:schemeClr val="tx1"/>
                </a:solidFill>
              </a:rPr>
              <a:t>Audit </a:t>
            </a:r>
            <a:r>
              <a:rPr lang="en-US" sz="700" b="1" dirty="0">
                <a:solidFill>
                  <a:schemeClr val="tx1"/>
                </a:solidFill>
              </a:rPr>
              <a:t>of the</a:t>
            </a:r>
          </a:p>
          <a:p>
            <a:r>
              <a:rPr lang="en-US" sz="700" b="1" dirty="0">
                <a:solidFill>
                  <a:schemeClr val="tx1"/>
                </a:solidFill>
              </a:rPr>
              <a:t>realizations</a:t>
            </a:r>
            <a:endParaRPr lang="tr-TR" sz="700" dirty="0">
              <a:solidFill>
                <a:schemeClr val="tx1"/>
              </a:solidFill>
            </a:endParaRPr>
          </a:p>
        </p:txBody>
      </p:sp>
      <p:sp>
        <p:nvSpPr>
          <p:cNvPr id="42" name="Dikdörtgen 41"/>
          <p:cNvSpPr/>
          <p:nvPr/>
        </p:nvSpPr>
        <p:spPr>
          <a:xfrm>
            <a:off x="2536324" y="1255980"/>
            <a:ext cx="833303" cy="6025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800" dirty="0">
                <a:solidFill>
                  <a:schemeClr val="tx1"/>
                </a:solidFill>
              </a:rPr>
              <a:t>First</a:t>
            </a:r>
          </a:p>
          <a:p>
            <a:r>
              <a:rPr lang="tr-TR" sz="800" dirty="0" err="1">
                <a:solidFill>
                  <a:schemeClr val="tx1"/>
                </a:solidFill>
              </a:rPr>
              <a:t>certification</a:t>
            </a:r>
            <a:endParaRPr lang="tr-TR" sz="800" dirty="0">
              <a:solidFill>
                <a:schemeClr val="tx1"/>
              </a:solidFill>
            </a:endParaRPr>
          </a:p>
          <a:p>
            <a:r>
              <a:rPr lang="tr-TR" sz="800" dirty="0" err="1">
                <a:solidFill>
                  <a:schemeClr val="tx1"/>
                </a:solidFill>
              </a:rPr>
              <a:t>decision</a:t>
            </a:r>
            <a:endParaRPr lang="tr-TR" sz="800" dirty="0">
              <a:solidFill>
                <a:schemeClr val="tx1"/>
              </a:solidFill>
            </a:endParaRPr>
          </a:p>
        </p:txBody>
      </p:sp>
      <p:cxnSp>
        <p:nvCxnSpPr>
          <p:cNvPr id="46" name="Bağlayıcı: Dirsek 45"/>
          <p:cNvCxnSpPr>
            <a:cxnSpLocks/>
            <a:endCxn id="42" idx="1"/>
          </p:cNvCxnSpPr>
          <p:nvPr/>
        </p:nvCxnSpPr>
        <p:spPr>
          <a:xfrm>
            <a:off x="2402024" y="1550942"/>
            <a:ext cx="134299" cy="633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Bağlayıcı: Dirsek 50"/>
          <p:cNvCxnSpPr>
            <a:cxnSpLocks/>
            <a:stCxn id="42" idx="3"/>
            <a:endCxn id="53" idx="1"/>
          </p:cNvCxnSpPr>
          <p:nvPr/>
        </p:nvCxnSpPr>
        <p:spPr>
          <a:xfrm flipV="1">
            <a:off x="3369624" y="1545612"/>
            <a:ext cx="156800" cy="116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Dikdörtgen 52"/>
          <p:cNvSpPr/>
          <p:nvPr/>
        </p:nvSpPr>
        <p:spPr>
          <a:xfrm>
            <a:off x="3526426" y="1225501"/>
            <a:ext cx="1686591" cy="640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700" dirty="0" err="1" smtClean="0">
                <a:solidFill>
                  <a:schemeClr val="tx1"/>
                </a:solidFill>
              </a:rPr>
              <a:t>Monitoring</a:t>
            </a:r>
            <a:r>
              <a:rPr lang="en-US" sz="700" dirty="0" smtClean="0">
                <a:solidFill>
                  <a:schemeClr val="tx1"/>
                </a:solidFill>
              </a:rPr>
              <a:t> </a:t>
            </a:r>
            <a:r>
              <a:rPr lang="en-US" sz="700" dirty="0">
                <a:solidFill>
                  <a:schemeClr val="tx1"/>
                </a:solidFill>
              </a:rPr>
              <a:t>audits should be conducted at least once a year. After the initial certification, the </a:t>
            </a:r>
            <a:r>
              <a:rPr lang="en-US" sz="700" dirty="0" smtClean="0">
                <a:solidFill>
                  <a:schemeClr val="tx1"/>
                </a:solidFill>
              </a:rPr>
              <a:t>first</a:t>
            </a:r>
            <a:r>
              <a:rPr lang="tr-TR" sz="700" dirty="0" smtClean="0">
                <a:solidFill>
                  <a:schemeClr val="tx1"/>
                </a:solidFill>
              </a:rPr>
              <a:t> </a:t>
            </a:r>
            <a:r>
              <a:rPr lang="tr-TR" sz="700" dirty="0" err="1" smtClean="0">
                <a:solidFill>
                  <a:schemeClr val="tx1"/>
                </a:solidFill>
              </a:rPr>
              <a:t>monitoring</a:t>
            </a:r>
            <a:r>
              <a:rPr lang="tr-TR" sz="700" dirty="0" smtClean="0">
                <a:solidFill>
                  <a:schemeClr val="tx1"/>
                </a:solidFill>
              </a:rPr>
              <a:t> </a:t>
            </a:r>
            <a:r>
              <a:rPr lang="en-US" sz="700" dirty="0" smtClean="0">
                <a:solidFill>
                  <a:schemeClr val="tx1"/>
                </a:solidFill>
              </a:rPr>
              <a:t>audit </a:t>
            </a:r>
            <a:r>
              <a:rPr lang="en-US" sz="700" dirty="0">
                <a:solidFill>
                  <a:schemeClr val="tx1"/>
                </a:solidFill>
              </a:rPr>
              <a:t>will be conducted no later than 12 months after the date of certification decision</a:t>
            </a:r>
            <a:endParaRPr lang="tr-TR" sz="700" dirty="0">
              <a:solidFill>
                <a:schemeClr val="tx1"/>
              </a:solidFill>
            </a:endParaRPr>
          </a:p>
        </p:txBody>
      </p:sp>
      <p:cxnSp>
        <p:nvCxnSpPr>
          <p:cNvPr id="57" name="Bağlayıcı: Dirsek 56"/>
          <p:cNvCxnSpPr>
            <a:cxnSpLocks/>
            <a:stCxn id="53" idx="3"/>
            <a:endCxn id="58" idx="1"/>
          </p:cNvCxnSpPr>
          <p:nvPr/>
        </p:nvCxnSpPr>
        <p:spPr>
          <a:xfrm>
            <a:off x="5213015" y="1545612"/>
            <a:ext cx="116596" cy="1357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ikdörtgen 57"/>
          <p:cNvSpPr/>
          <p:nvPr/>
        </p:nvSpPr>
        <p:spPr>
          <a:xfrm>
            <a:off x="5329613" y="1250894"/>
            <a:ext cx="1160629" cy="6165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Re-certification activities are completed before the end of the document period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68741" y="4276401"/>
            <a:ext cx="838272" cy="5060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580" dirty="0" err="1" smtClean="0">
                <a:solidFill>
                  <a:schemeClr val="tx1"/>
                </a:solidFill>
              </a:rPr>
              <a:t>Betweeen</a:t>
            </a:r>
            <a:r>
              <a:rPr lang="tr-TR" sz="580" dirty="0" smtClean="0">
                <a:solidFill>
                  <a:schemeClr val="tx1"/>
                </a:solidFill>
              </a:rPr>
              <a:t> </a:t>
            </a:r>
            <a:r>
              <a:rPr lang="en-US" sz="580" dirty="0" smtClean="0">
                <a:solidFill>
                  <a:schemeClr val="tx1"/>
                </a:solidFill>
              </a:rPr>
              <a:t>Customer </a:t>
            </a:r>
            <a:r>
              <a:rPr lang="en-US" sz="580" dirty="0">
                <a:solidFill>
                  <a:schemeClr val="tx1"/>
                </a:solidFill>
              </a:rPr>
              <a:t>and </a:t>
            </a:r>
            <a:r>
              <a:rPr lang="tr-TR" sz="580" dirty="0" err="1" smtClean="0">
                <a:solidFill>
                  <a:schemeClr val="tx1"/>
                </a:solidFill>
              </a:rPr>
              <a:t>certification</a:t>
            </a:r>
            <a:r>
              <a:rPr lang="tr-TR" sz="580" dirty="0">
                <a:solidFill>
                  <a:schemeClr val="tx1"/>
                </a:solidFill>
              </a:rPr>
              <a:t> </a:t>
            </a:r>
            <a:r>
              <a:rPr lang="en-US" sz="580" dirty="0" smtClean="0">
                <a:solidFill>
                  <a:schemeClr val="tx1"/>
                </a:solidFill>
              </a:rPr>
              <a:t>organization</a:t>
            </a:r>
            <a:endParaRPr lang="en-US" sz="580" dirty="0">
              <a:solidFill>
                <a:schemeClr val="tx1"/>
              </a:solidFill>
            </a:endParaRPr>
          </a:p>
          <a:p>
            <a:r>
              <a:rPr lang="en-US" sz="580" dirty="0" smtClean="0">
                <a:solidFill>
                  <a:schemeClr val="tx1"/>
                </a:solidFill>
              </a:rPr>
              <a:t>İnformation</a:t>
            </a:r>
            <a:r>
              <a:rPr lang="tr-TR" sz="580" dirty="0" smtClean="0">
                <a:solidFill>
                  <a:schemeClr val="tx1"/>
                </a:solidFill>
              </a:rPr>
              <a:t> </a:t>
            </a:r>
            <a:r>
              <a:rPr lang="en-US" sz="580" dirty="0" smtClean="0">
                <a:solidFill>
                  <a:schemeClr val="tx1"/>
                </a:solidFill>
              </a:rPr>
              <a:t>exchange</a:t>
            </a:r>
            <a:endParaRPr lang="tr-TR" sz="580" dirty="0">
              <a:solidFill>
                <a:schemeClr val="tx1"/>
              </a:solidFill>
            </a:endParaRPr>
          </a:p>
        </p:txBody>
      </p:sp>
      <p:cxnSp>
        <p:nvCxnSpPr>
          <p:cNvPr id="72" name="Bağlayıcı: Dirsek 71"/>
          <p:cNvCxnSpPr>
            <a:cxnSpLocks/>
            <a:stCxn id="69" idx="2"/>
            <a:endCxn id="74" idx="0"/>
          </p:cNvCxnSpPr>
          <p:nvPr/>
        </p:nvCxnSpPr>
        <p:spPr>
          <a:xfrm rot="16200000" flipH="1">
            <a:off x="787196" y="4883085"/>
            <a:ext cx="206468" cy="51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Dikdörtgen 73"/>
          <p:cNvSpPr/>
          <p:nvPr/>
        </p:nvSpPr>
        <p:spPr>
          <a:xfrm>
            <a:off x="499221" y="4988871"/>
            <a:ext cx="787520" cy="499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>
                <a:solidFill>
                  <a:schemeClr val="tx1"/>
                </a:solidFill>
              </a:rPr>
              <a:t>certification</a:t>
            </a:r>
            <a:endParaRPr lang="tr-TR" sz="800" dirty="0">
              <a:solidFill>
                <a:schemeClr val="tx1"/>
              </a:solidFill>
            </a:endParaRPr>
          </a:p>
          <a:p>
            <a:r>
              <a:rPr lang="tr-TR" sz="800" dirty="0" err="1">
                <a:solidFill>
                  <a:schemeClr val="tx1"/>
                </a:solidFill>
              </a:rPr>
              <a:t>the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applicant</a:t>
            </a:r>
            <a:endParaRPr lang="tr-TR" sz="800" dirty="0">
              <a:solidFill>
                <a:schemeClr val="tx1"/>
              </a:solidFill>
            </a:endParaRPr>
          </a:p>
          <a:p>
            <a:r>
              <a:rPr lang="tr-TR" sz="800" dirty="0" err="1" smtClean="0">
                <a:solidFill>
                  <a:schemeClr val="tx1"/>
                </a:solidFill>
              </a:rPr>
              <a:t>review</a:t>
            </a:r>
            <a:endParaRPr lang="tr-TR" sz="800" dirty="0">
              <a:solidFill>
                <a:schemeClr val="tx1"/>
              </a:solidFill>
            </a:endParaRPr>
          </a:p>
        </p:txBody>
      </p:sp>
      <p:cxnSp>
        <p:nvCxnSpPr>
          <p:cNvPr id="76" name="Bağlayıcı: Dirsek 75"/>
          <p:cNvCxnSpPr>
            <a:cxnSpLocks/>
            <a:stCxn id="74" idx="2"/>
            <a:endCxn id="78" idx="0"/>
          </p:cNvCxnSpPr>
          <p:nvPr/>
        </p:nvCxnSpPr>
        <p:spPr>
          <a:xfrm rot="16200000" flipH="1">
            <a:off x="788459" y="5592501"/>
            <a:ext cx="209442" cy="4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Dikdörtgen 77"/>
          <p:cNvSpPr/>
          <p:nvPr/>
        </p:nvSpPr>
        <p:spPr>
          <a:xfrm>
            <a:off x="429262" y="5697423"/>
            <a:ext cx="928241" cy="4624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00" dirty="0">
                <a:solidFill>
                  <a:schemeClr val="tx1"/>
                </a:solidFill>
              </a:rPr>
              <a:t>(Where applicable)</a:t>
            </a:r>
          </a:p>
          <a:p>
            <a:r>
              <a:rPr lang="en-US" sz="700" dirty="0">
                <a:solidFill>
                  <a:schemeClr val="tx1"/>
                </a:solidFill>
              </a:rPr>
              <a:t>identification and</a:t>
            </a:r>
          </a:p>
          <a:p>
            <a:r>
              <a:rPr lang="en-US" sz="700" dirty="0">
                <a:solidFill>
                  <a:schemeClr val="tx1"/>
                </a:solidFill>
              </a:rPr>
              <a:t>additional information request</a:t>
            </a:r>
            <a:endParaRPr lang="tr-TR" sz="700" dirty="0">
              <a:solidFill>
                <a:schemeClr val="tx1"/>
              </a:solidFill>
            </a:endParaRPr>
          </a:p>
        </p:txBody>
      </p:sp>
      <p:sp>
        <p:nvSpPr>
          <p:cNvPr id="83" name="Dikdörtgen 82"/>
          <p:cNvSpPr/>
          <p:nvPr/>
        </p:nvSpPr>
        <p:spPr>
          <a:xfrm>
            <a:off x="476577" y="6391374"/>
            <a:ext cx="828676" cy="3715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 smtClean="0">
                <a:solidFill>
                  <a:schemeClr val="tx1"/>
                </a:solidFill>
              </a:rPr>
              <a:t>Audit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>
                <a:solidFill>
                  <a:schemeClr val="tx1"/>
                </a:solidFill>
              </a:rPr>
              <a:t>program</a:t>
            </a:r>
          </a:p>
          <a:p>
            <a:r>
              <a:rPr lang="tr-TR" sz="800" dirty="0" err="1">
                <a:solidFill>
                  <a:schemeClr val="tx1"/>
                </a:solidFill>
              </a:rPr>
              <a:t>developing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85" name="Dikdörtgen 84"/>
          <p:cNvSpPr/>
          <p:nvPr/>
        </p:nvSpPr>
        <p:spPr>
          <a:xfrm>
            <a:off x="436724" y="7062586"/>
            <a:ext cx="917194" cy="4906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00" dirty="0">
                <a:solidFill>
                  <a:schemeClr val="tx1"/>
                </a:solidFill>
              </a:rPr>
              <a:t>The </a:t>
            </a:r>
            <a:r>
              <a:rPr lang="en-US" sz="700" dirty="0" smtClean="0">
                <a:solidFill>
                  <a:schemeClr val="tx1"/>
                </a:solidFill>
              </a:rPr>
              <a:t>certification</a:t>
            </a:r>
            <a:endParaRPr lang="en-US" sz="700" dirty="0">
              <a:solidFill>
                <a:schemeClr val="tx1"/>
              </a:solidFill>
            </a:endParaRPr>
          </a:p>
          <a:p>
            <a:r>
              <a:rPr lang="en-US" sz="700" dirty="0">
                <a:solidFill>
                  <a:schemeClr val="tx1"/>
                </a:solidFill>
              </a:rPr>
              <a:t>approval of the proposal and audit program</a:t>
            </a:r>
            <a:endParaRPr lang="tr-TR" sz="700" dirty="0">
              <a:solidFill>
                <a:schemeClr val="tx1"/>
              </a:solidFill>
            </a:endParaRPr>
          </a:p>
        </p:txBody>
      </p:sp>
      <p:sp>
        <p:nvSpPr>
          <p:cNvPr id="87" name="Dikdörtgen: Yuvarlatılmış Köşeler 86"/>
          <p:cNvSpPr/>
          <p:nvPr/>
        </p:nvSpPr>
        <p:spPr>
          <a:xfrm>
            <a:off x="382054" y="7764422"/>
            <a:ext cx="1035077" cy="7533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 smtClean="0">
                <a:solidFill>
                  <a:schemeClr val="tx1"/>
                </a:solidFill>
              </a:rPr>
              <a:t>For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certification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official </a:t>
            </a:r>
            <a:r>
              <a:rPr lang="en-US" sz="800" dirty="0">
                <a:solidFill>
                  <a:schemeClr val="tx1"/>
                </a:solidFill>
              </a:rPr>
              <a:t>regulations</a:t>
            </a:r>
          </a:p>
          <a:p>
            <a:r>
              <a:rPr lang="en-US" sz="800" dirty="0" smtClean="0">
                <a:solidFill>
                  <a:schemeClr val="tx1"/>
                </a:solidFill>
              </a:rPr>
              <a:t>done immediately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between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customer </a:t>
            </a:r>
            <a:r>
              <a:rPr lang="en-US" sz="800" dirty="0">
                <a:solidFill>
                  <a:schemeClr val="tx1"/>
                </a:solidFill>
              </a:rPr>
              <a:t>and </a:t>
            </a:r>
            <a:r>
              <a:rPr lang="en-US" sz="800" dirty="0" smtClean="0">
                <a:solidFill>
                  <a:schemeClr val="tx1"/>
                </a:solidFill>
              </a:rPr>
              <a:t>TGS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89" name="Dikdörtgen 88"/>
          <p:cNvSpPr/>
          <p:nvPr/>
        </p:nvSpPr>
        <p:spPr>
          <a:xfrm>
            <a:off x="1756062" y="2468021"/>
            <a:ext cx="794937" cy="479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Adequate stage 1 team selection and assignment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91" name="Dikdörtgen 90"/>
          <p:cNvSpPr/>
          <p:nvPr/>
        </p:nvSpPr>
        <p:spPr>
          <a:xfrm>
            <a:off x="1529430" y="3129069"/>
            <a:ext cx="832342" cy="402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 smtClean="0">
                <a:solidFill>
                  <a:schemeClr val="tx1"/>
                </a:solidFill>
              </a:rPr>
              <a:t>stage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>
                <a:solidFill>
                  <a:schemeClr val="tx1"/>
                </a:solidFill>
              </a:rPr>
              <a:t>1</a:t>
            </a:r>
          </a:p>
          <a:p>
            <a:r>
              <a:rPr lang="tr-TR" sz="800" dirty="0" err="1">
                <a:solidFill>
                  <a:schemeClr val="tx1"/>
                </a:solidFill>
              </a:rPr>
              <a:t>planning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for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93" name="Dikdörtgen 92"/>
          <p:cNvSpPr/>
          <p:nvPr/>
        </p:nvSpPr>
        <p:spPr>
          <a:xfrm>
            <a:off x="1527689" y="3737391"/>
            <a:ext cx="832342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 smtClean="0">
                <a:solidFill>
                  <a:schemeClr val="tx1"/>
                </a:solidFill>
              </a:rPr>
              <a:t>stage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smtClean="0">
                <a:solidFill>
                  <a:schemeClr val="tx1"/>
                </a:solidFill>
              </a:rPr>
              <a:t>1 </a:t>
            </a:r>
            <a:r>
              <a:rPr lang="tr-TR" sz="800" dirty="0" err="1" smtClean="0">
                <a:solidFill>
                  <a:schemeClr val="tx1"/>
                </a:solidFill>
              </a:rPr>
              <a:t>occur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95" name="Dikdörtgen 94"/>
          <p:cNvSpPr/>
          <p:nvPr/>
        </p:nvSpPr>
        <p:spPr>
          <a:xfrm>
            <a:off x="1489589" y="4303922"/>
            <a:ext cx="909258" cy="480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(If applicable)</a:t>
            </a:r>
          </a:p>
          <a:p>
            <a:r>
              <a:rPr lang="en-US" sz="800" dirty="0">
                <a:solidFill>
                  <a:schemeClr val="tx1"/>
                </a:solidFill>
              </a:rPr>
              <a:t>Explaining the areas related to Stage 1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97" name="Dikdörtgen 96"/>
          <p:cNvSpPr/>
          <p:nvPr/>
        </p:nvSpPr>
        <p:spPr>
          <a:xfrm>
            <a:off x="1520071" y="4932575"/>
            <a:ext cx="851266" cy="432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Adequate stage </a:t>
            </a:r>
            <a:r>
              <a:rPr lang="en-US" sz="800" dirty="0" smtClean="0">
                <a:solidFill>
                  <a:schemeClr val="tx1"/>
                </a:solidFill>
              </a:rPr>
              <a:t>2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choice </a:t>
            </a:r>
            <a:r>
              <a:rPr lang="en-US" sz="800" dirty="0">
                <a:solidFill>
                  <a:schemeClr val="tx1"/>
                </a:solidFill>
              </a:rPr>
              <a:t>of </a:t>
            </a:r>
            <a:r>
              <a:rPr lang="en-US" sz="800" dirty="0" smtClean="0">
                <a:solidFill>
                  <a:schemeClr val="tx1"/>
                </a:solidFill>
              </a:rPr>
              <a:t>team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and </a:t>
            </a:r>
            <a:r>
              <a:rPr lang="en-US" sz="800" dirty="0">
                <a:solidFill>
                  <a:schemeClr val="tx1"/>
                </a:solidFill>
              </a:rPr>
              <a:t>assignment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00" name="Dikdörtgen 99"/>
          <p:cNvSpPr/>
          <p:nvPr/>
        </p:nvSpPr>
        <p:spPr>
          <a:xfrm>
            <a:off x="1520068" y="5522128"/>
            <a:ext cx="842974" cy="4365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 smtClean="0">
                <a:solidFill>
                  <a:schemeClr val="tx1"/>
                </a:solidFill>
              </a:rPr>
              <a:t>planning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stage</a:t>
            </a:r>
            <a:r>
              <a:rPr lang="tr-TR" sz="800" dirty="0">
                <a:solidFill>
                  <a:schemeClr val="tx1"/>
                </a:solidFill>
              </a:rPr>
              <a:t> 2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02" name="Dikdörtgen 101"/>
          <p:cNvSpPr/>
          <p:nvPr/>
        </p:nvSpPr>
        <p:spPr>
          <a:xfrm>
            <a:off x="1526196" y="6096579"/>
            <a:ext cx="832894" cy="4808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 smtClean="0">
                <a:solidFill>
                  <a:schemeClr val="tx1"/>
                </a:solidFill>
              </a:rPr>
              <a:t>stage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>
                <a:solidFill>
                  <a:schemeClr val="tx1"/>
                </a:solidFill>
              </a:rPr>
              <a:t>2 of</a:t>
            </a:r>
          </a:p>
          <a:p>
            <a:r>
              <a:rPr lang="tr-TR" sz="800" dirty="0" err="1">
                <a:solidFill>
                  <a:schemeClr val="tx1"/>
                </a:solidFill>
              </a:rPr>
              <a:t>occur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04" name="Dikdörtgen 103"/>
          <p:cNvSpPr/>
          <p:nvPr/>
        </p:nvSpPr>
        <p:spPr>
          <a:xfrm>
            <a:off x="1498823" y="6697904"/>
            <a:ext cx="892404" cy="5161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(If applicable)</a:t>
            </a:r>
          </a:p>
          <a:p>
            <a:r>
              <a:rPr lang="en-US" sz="800" dirty="0">
                <a:solidFill>
                  <a:schemeClr val="tx1"/>
                </a:solidFill>
              </a:rPr>
              <a:t>Explaining the areas related to Stage </a:t>
            </a:r>
            <a:r>
              <a:rPr lang="tr-TR" sz="800" dirty="0" smtClean="0">
                <a:solidFill>
                  <a:schemeClr val="tx1"/>
                </a:solidFill>
              </a:rPr>
              <a:t>2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06" name="Dikdörtgen 105"/>
          <p:cNvSpPr/>
          <p:nvPr/>
        </p:nvSpPr>
        <p:spPr>
          <a:xfrm>
            <a:off x="1468453" y="7326402"/>
            <a:ext cx="960874" cy="3536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>
                <a:solidFill>
                  <a:schemeClr val="tx1"/>
                </a:solidFill>
              </a:rPr>
              <a:t>Initial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certification</a:t>
            </a:r>
            <a:endParaRPr lang="tr-TR" sz="800" dirty="0">
              <a:solidFill>
                <a:schemeClr val="tx1"/>
              </a:solidFill>
            </a:endParaRPr>
          </a:p>
          <a:p>
            <a:r>
              <a:rPr lang="tr-TR" sz="800" dirty="0" err="1">
                <a:solidFill>
                  <a:schemeClr val="tx1"/>
                </a:solidFill>
              </a:rPr>
              <a:t>audit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results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08" name="Dikdörtgen 107"/>
          <p:cNvSpPr/>
          <p:nvPr/>
        </p:nvSpPr>
        <p:spPr>
          <a:xfrm>
            <a:off x="2353644" y="8467782"/>
            <a:ext cx="1044878" cy="6826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Approval </a:t>
            </a:r>
            <a:r>
              <a:rPr lang="en-US" sz="800" dirty="0">
                <a:solidFill>
                  <a:schemeClr val="tx1"/>
                </a:solidFill>
              </a:rPr>
              <a:t>certification of initial and preparation of </a:t>
            </a:r>
            <a:r>
              <a:rPr lang="en-US" sz="800" dirty="0" smtClean="0">
                <a:solidFill>
                  <a:schemeClr val="tx1"/>
                </a:solidFill>
              </a:rPr>
              <a:t>certification</a:t>
            </a:r>
            <a:endParaRPr lang="en-US" sz="800" dirty="0">
              <a:solidFill>
                <a:schemeClr val="tx1"/>
              </a:solidFill>
            </a:endParaRPr>
          </a:p>
          <a:p>
            <a:r>
              <a:rPr lang="en-US" sz="800" dirty="0" smtClean="0">
                <a:solidFill>
                  <a:schemeClr val="tx1"/>
                </a:solidFill>
              </a:rPr>
              <a:t>document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10" name="Dikdörtgen 109"/>
          <p:cNvSpPr/>
          <p:nvPr/>
        </p:nvSpPr>
        <p:spPr>
          <a:xfrm>
            <a:off x="3780768" y="2468050"/>
            <a:ext cx="2680402" cy="4748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Information exchange between the certification </a:t>
            </a:r>
            <a:r>
              <a:rPr lang="tr-TR" sz="800" dirty="0" err="1" smtClean="0">
                <a:solidFill>
                  <a:schemeClr val="tx1"/>
                </a:solidFill>
              </a:rPr>
              <a:t>organization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en-US" sz="800" dirty="0">
                <a:solidFill>
                  <a:schemeClr val="tx1"/>
                </a:solidFill>
              </a:rPr>
              <a:t>and the client (</a:t>
            </a:r>
            <a:r>
              <a:rPr lang="en-US" sz="800" dirty="0" err="1">
                <a:solidFill>
                  <a:schemeClr val="tx1"/>
                </a:solidFill>
              </a:rPr>
              <a:t>eg</a:t>
            </a:r>
            <a:r>
              <a:rPr lang="en-US" sz="800" dirty="0">
                <a:solidFill>
                  <a:schemeClr val="tx1"/>
                </a:solidFill>
              </a:rPr>
              <a:t>, scope change);</a:t>
            </a:r>
          </a:p>
          <a:p>
            <a:r>
              <a:rPr lang="tr-TR" sz="800" dirty="0" err="1" smtClean="0">
                <a:solidFill>
                  <a:schemeClr val="tx1"/>
                </a:solidFill>
              </a:rPr>
              <a:t>Determinin</a:t>
            </a:r>
            <a:r>
              <a:rPr lang="tr-TR" sz="800" dirty="0" err="1" smtClean="0">
                <a:solidFill>
                  <a:schemeClr val="tx1"/>
                </a:solidFill>
              </a:rPr>
              <a:t>g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if</a:t>
            </a:r>
            <a:r>
              <a:rPr lang="en-US" sz="800" dirty="0" smtClean="0">
                <a:solidFill>
                  <a:schemeClr val="tx1"/>
                </a:solidFill>
              </a:rPr>
              <a:t> there is a change </a:t>
            </a:r>
            <a:r>
              <a:rPr lang="en-US" sz="800" dirty="0">
                <a:solidFill>
                  <a:schemeClr val="tx1"/>
                </a:solidFill>
              </a:rPr>
              <a:t>in the audit program.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12" name="Dikdörtgen 111"/>
          <p:cNvSpPr/>
          <p:nvPr/>
        </p:nvSpPr>
        <p:spPr>
          <a:xfrm>
            <a:off x="5154825" y="3126534"/>
            <a:ext cx="1172995" cy="4555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>
                <a:solidFill>
                  <a:schemeClr val="tx1"/>
                </a:solidFill>
              </a:rPr>
              <a:t>planning</a:t>
            </a:r>
            <a:endParaRPr lang="tr-TR" sz="800" dirty="0">
              <a:solidFill>
                <a:schemeClr val="tx1"/>
              </a:solidFill>
            </a:endParaRPr>
          </a:p>
          <a:p>
            <a:r>
              <a:rPr lang="tr-TR" sz="800" dirty="0" smtClean="0">
                <a:solidFill>
                  <a:schemeClr val="tx1"/>
                </a:solidFill>
              </a:rPr>
              <a:t>Re- </a:t>
            </a:r>
            <a:r>
              <a:rPr lang="tr-TR" sz="800" dirty="0" err="1" smtClean="0">
                <a:solidFill>
                  <a:schemeClr val="tx1"/>
                </a:solidFill>
              </a:rPr>
              <a:t>certification</a:t>
            </a:r>
            <a:endParaRPr lang="tr-TR" sz="800" dirty="0">
              <a:solidFill>
                <a:schemeClr val="tx1"/>
              </a:solidFill>
            </a:endParaRPr>
          </a:p>
          <a:p>
            <a:r>
              <a:rPr lang="tr-TR" sz="800" dirty="0" err="1" smtClean="0">
                <a:solidFill>
                  <a:schemeClr val="tx1"/>
                </a:solidFill>
              </a:rPr>
              <a:t>audit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14" name="Dikdörtgen 113"/>
          <p:cNvSpPr/>
          <p:nvPr/>
        </p:nvSpPr>
        <p:spPr>
          <a:xfrm>
            <a:off x="3641901" y="3715386"/>
            <a:ext cx="2695445" cy="3050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Approval </a:t>
            </a:r>
            <a:r>
              <a:rPr lang="en-US" sz="800" dirty="0">
                <a:solidFill>
                  <a:schemeClr val="tx1"/>
                </a:solidFill>
              </a:rPr>
              <a:t>of the </a:t>
            </a:r>
            <a:r>
              <a:rPr lang="en-US" sz="800" dirty="0" smtClean="0">
                <a:solidFill>
                  <a:schemeClr val="tx1"/>
                </a:solidFill>
              </a:rPr>
              <a:t>Audit program and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sharing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with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client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16" name="Dikdörtgen 115"/>
          <p:cNvSpPr/>
          <p:nvPr/>
        </p:nvSpPr>
        <p:spPr>
          <a:xfrm>
            <a:off x="3639996" y="4157763"/>
            <a:ext cx="2695445" cy="3650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Selection and approval of adequate audit team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18" name="Dikdörtgen 117"/>
          <p:cNvSpPr/>
          <p:nvPr/>
        </p:nvSpPr>
        <p:spPr>
          <a:xfrm>
            <a:off x="3823099" y="4725349"/>
            <a:ext cx="813273" cy="4759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smtClean="0">
                <a:solidFill>
                  <a:schemeClr val="tx1"/>
                </a:solidFill>
              </a:rPr>
              <a:t>Planning </a:t>
            </a:r>
            <a:r>
              <a:rPr lang="tr-TR" sz="800" dirty="0" err="1" smtClean="0">
                <a:solidFill>
                  <a:schemeClr val="tx1"/>
                </a:solidFill>
              </a:rPr>
              <a:t>monitoring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audit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20" name="Dikdörtgen 119"/>
          <p:cNvSpPr/>
          <p:nvPr/>
        </p:nvSpPr>
        <p:spPr>
          <a:xfrm>
            <a:off x="3823099" y="5346479"/>
            <a:ext cx="813273" cy="4824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 smtClean="0">
                <a:solidFill>
                  <a:schemeClr val="tx1"/>
                </a:solidFill>
              </a:rPr>
              <a:t>Monitoring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audit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occurs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22" name="Dikdörtgen 121"/>
          <p:cNvSpPr/>
          <p:nvPr/>
        </p:nvSpPr>
        <p:spPr>
          <a:xfrm>
            <a:off x="3760011" y="5973243"/>
            <a:ext cx="949313" cy="509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(If applicable)</a:t>
            </a:r>
          </a:p>
          <a:p>
            <a:r>
              <a:rPr lang="en-US" sz="800" dirty="0">
                <a:solidFill>
                  <a:schemeClr val="tx1"/>
                </a:solidFill>
              </a:rPr>
              <a:t>Explanation of fields related to the </a:t>
            </a:r>
            <a:r>
              <a:rPr lang="tr-TR" sz="800" dirty="0" err="1" smtClean="0">
                <a:solidFill>
                  <a:schemeClr val="tx1"/>
                </a:solidFill>
              </a:rPr>
              <a:t>monitoring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en-US" sz="800" dirty="0">
                <a:solidFill>
                  <a:schemeClr val="tx1"/>
                </a:solidFill>
              </a:rPr>
              <a:t>audit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24" name="Dikdörtgen 123"/>
          <p:cNvSpPr/>
          <p:nvPr/>
        </p:nvSpPr>
        <p:spPr>
          <a:xfrm>
            <a:off x="3764046" y="6637655"/>
            <a:ext cx="937659" cy="3124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 smtClean="0">
                <a:solidFill>
                  <a:schemeClr val="tx1"/>
                </a:solidFill>
              </a:rPr>
              <a:t>Monitoring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audit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results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26" name="Dikdörtgen 125"/>
          <p:cNvSpPr/>
          <p:nvPr/>
        </p:nvSpPr>
        <p:spPr>
          <a:xfrm>
            <a:off x="3768843" y="7112019"/>
            <a:ext cx="920208" cy="4652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00" dirty="0" smtClean="0">
                <a:solidFill>
                  <a:schemeClr val="tx1"/>
                </a:solidFill>
              </a:rPr>
              <a:t>(</a:t>
            </a:r>
            <a:r>
              <a:rPr lang="tr-TR" sz="700" dirty="0" err="1" smtClean="0">
                <a:solidFill>
                  <a:schemeClr val="tx1"/>
                </a:solidFill>
              </a:rPr>
              <a:t>If</a:t>
            </a:r>
            <a:r>
              <a:rPr lang="en-US" sz="700" dirty="0" smtClean="0">
                <a:solidFill>
                  <a:schemeClr val="tx1"/>
                </a:solidFill>
              </a:rPr>
              <a:t> </a:t>
            </a:r>
            <a:r>
              <a:rPr lang="en-US" sz="700" dirty="0">
                <a:solidFill>
                  <a:schemeClr val="tx1"/>
                </a:solidFill>
              </a:rPr>
              <a:t>necessary) </a:t>
            </a:r>
            <a:r>
              <a:rPr lang="en-US" sz="700" dirty="0">
                <a:solidFill>
                  <a:schemeClr val="tx1"/>
                </a:solidFill>
              </a:rPr>
              <a:t>The </a:t>
            </a:r>
            <a:r>
              <a:rPr lang="tr-TR" sz="700" dirty="0" err="1" smtClean="0">
                <a:solidFill>
                  <a:schemeClr val="tx1"/>
                </a:solidFill>
              </a:rPr>
              <a:t>certification</a:t>
            </a:r>
            <a:r>
              <a:rPr lang="en-US" sz="700" dirty="0" smtClean="0">
                <a:solidFill>
                  <a:schemeClr val="tx1"/>
                </a:solidFill>
              </a:rPr>
              <a:t> </a:t>
            </a:r>
            <a:r>
              <a:rPr lang="en-US" sz="700" dirty="0">
                <a:solidFill>
                  <a:schemeClr val="tx1"/>
                </a:solidFill>
              </a:rPr>
              <a:t>to be reviewed independently.</a:t>
            </a:r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128" name="Dikdörtgen 127"/>
          <p:cNvSpPr/>
          <p:nvPr/>
        </p:nvSpPr>
        <p:spPr>
          <a:xfrm>
            <a:off x="5076354" y="4728502"/>
            <a:ext cx="987424" cy="4253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>
                <a:solidFill>
                  <a:schemeClr val="tx1"/>
                </a:solidFill>
              </a:rPr>
              <a:t>planning</a:t>
            </a:r>
            <a:endParaRPr lang="tr-TR" sz="800" dirty="0">
              <a:solidFill>
                <a:schemeClr val="tx1"/>
              </a:solidFill>
            </a:endParaRPr>
          </a:p>
          <a:p>
            <a:r>
              <a:rPr lang="tr-TR" sz="800" dirty="0" smtClean="0">
                <a:solidFill>
                  <a:schemeClr val="tx1"/>
                </a:solidFill>
              </a:rPr>
              <a:t>Re-</a:t>
            </a:r>
            <a:r>
              <a:rPr lang="tr-TR" sz="800" dirty="0" err="1" smtClean="0">
                <a:solidFill>
                  <a:schemeClr val="tx1"/>
                </a:solidFill>
              </a:rPr>
              <a:t>certification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30" name="Dikdörtgen 129"/>
          <p:cNvSpPr/>
          <p:nvPr/>
        </p:nvSpPr>
        <p:spPr>
          <a:xfrm>
            <a:off x="5033376" y="5223820"/>
            <a:ext cx="1072466" cy="4583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>
                <a:solidFill>
                  <a:schemeClr val="tx1"/>
                </a:solidFill>
              </a:rPr>
              <a:t>Re-</a:t>
            </a:r>
            <a:r>
              <a:rPr lang="tr-TR" sz="800" dirty="0" err="1">
                <a:solidFill>
                  <a:schemeClr val="tx1"/>
                </a:solidFill>
              </a:rPr>
              <a:t>certification</a:t>
            </a:r>
            <a:endParaRPr lang="tr-TR" sz="800" dirty="0">
              <a:solidFill>
                <a:schemeClr val="tx1"/>
              </a:solidFill>
            </a:endParaRPr>
          </a:p>
          <a:p>
            <a:r>
              <a:rPr lang="tr-TR" sz="800" dirty="0" err="1" smtClean="0">
                <a:solidFill>
                  <a:schemeClr val="tx1"/>
                </a:solidFill>
              </a:rPr>
              <a:t>Audit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occurs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32" name="Dikdörtgen 131"/>
          <p:cNvSpPr/>
          <p:nvPr/>
        </p:nvSpPr>
        <p:spPr>
          <a:xfrm>
            <a:off x="4971943" y="5820579"/>
            <a:ext cx="1194543" cy="509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(If applicable)</a:t>
            </a:r>
          </a:p>
          <a:p>
            <a:r>
              <a:rPr lang="tr-TR" sz="800" dirty="0" err="1" smtClean="0">
                <a:solidFill>
                  <a:schemeClr val="tx1"/>
                </a:solidFill>
              </a:rPr>
              <a:t>Explanation</a:t>
            </a:r>
            <a:r>
              <a:rPr lang="tr-TR" sz="800" dirty="0" smtClean="0">
                <a:solidFill>
                  <a:schemeClr val="tx1"/>
                </a:solidFill>
              </a:rPr>
              <a:t> of </a:t>
            </a:r>
            <a:r>
              <a:rPr lang="tr-TR" sz="800" dirty="0" err="1" smtClean="0">
                <a:solidFill>
                  <a:schemeClr val="tx1"/>
                </a:solidFill>
              </a:rPr>
              <a:t>areas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related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to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Re-certification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tr-TR" sz="800" dirty="0" err="1" smtClean="0">
                <a:solidFill>
                  <a:schemeClr val="tx1"/>
                </a:solidFill>
              </a:rPr>
              <a:t>audit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34" name="Dikdörtgen 133"/>
          <p:cNvSpPr/>
          <p:nvPr/>
        </p:nvSpPr>
        <p:spPr>
          <a:xfrm>
            <a:off x="5142565" y="6448390"/>
            <a:ext cx="849212" cy="4354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smtClean="0">
                <a:solidFill>
                  <a:schemeClr val="tx1"/>
                </a:solidFill>
              </a:rPr>
              <a:t>Re-</a:t>
            </a:r>
            <a:r>
              <a:rPr lang="tr-TR" sz="800" dirty="0" err="1" smtClean="0">
                <a:solidFill>
                  <a:schemeClr val="tx1"/>
                </a:solidFill>
              </a:rPr>
              <a:t>certification</a:t>
            </a:r>
            <a:endParaRPr lang="tr-TR" sz="800" dirty="0">
              <a:solidFill>
                <a:schemeClr val="tx1"/>
              </a:solidFill>
            </a:endParaRPr>
          </a:p>
          <a:p>
            <a:r>
              <a:rPr lang="tr-TR" sz="800" dirty="0" err="1">
                <a:solidFill>
                  <a:schemeClr val="tx1"/>
                </a:solidFill>
              </a:rPr>
              <a:t>audit</a:t>
            </a:r>
            <a:r>
              <a:rPr lang="tr-TR" sz="800" dirty="0">
                <a:solidFill>
                  <a:schemeClr val="tx1"/>
                </a:solidFill>
              </a:rPr>
              <a:t> </a:t>
            </a:r>
            <a:r>
              <a:rPr lang="tr-TR" sz="800" dirty="0" err="1">
                <a:solidFill>
                  <a:schemeClr val="tx1"/>
                </a:solidFill>
              </a:rPr>
              <a:t>results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36" name="Dikdörtgen 135"/>
          <p:cNvSpPr/>
          <p:nvPr/>
        </p:nvSpPr>
        <p:spPr>
          <a:xfrm>
            <a:off x="5156051" y="7081293"/>
            <a:ext cx="822661" cy="3810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smtClean="0">
                <a:solidFill>
                  <a:schemeClr val="tx1"/>
                </a:solidFill>
              </a:rPr>
              <a:t>Re-</a:t>
            </a:r>
            <a:r>
              <a:rPr lang="tr-TR" sz="800" dirty="0" err="1" smtClean="0">
                <a:solidFill>
                  <a:schemeClr val="tx1"/>
                </a:solidFill>
              </a:rPr>
              <a:t>certification</a:t>
            </a:r>
            <a:endParaRPr lang="tr-TR" sz="800" dirty="0">
              <a:solidFill>
                <a:schemeClr val="tx1"/>
              </a:solidFill>
            </a:endParaRPr>
          </a:p>
          <a:p>
            <a:r>
              <a:rPr lang="tr-TR" sz="800" dirty="0" err="1">
                <a:solidFill>
                  <a:schemeClr val="tx1"/>
                </a:solidFill>
              </a:rPr>
              <a:t>decision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38" name="Dikdörtgen 137"/>
          <p:cNvSpPr/>
          <p:nvPr/>
        </p:nvSpPr>
        <p:spPr>
          <a:xfrm>
            <a:off x="5092901" y="8473760"/>
            <a:ext cx="952217" cy="7579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Approval of re-certification</a:t>
            </a:r>
          </a:p>
          <a:p>
            <a:r>
              <a:rPr lang="en-US" sz="800" dirty="0">
                <a:solidFill>
                  <a:schemeClr val="tx1"/>
                </a:solidFill>
              </a:rPr>
              <a:t>and preparation of </a:t>
            </a:r>
            <a:r>
              <a:rPr lang="en-US" sz="800" dirty="0" smtClean="0">
                <a:solidFill>
                  <a:schemeClr val="tx1"/>
                </a:solidFill>
              </a:rPr>
              <a:t>certification </a:t>
            </a:r>
            <a:r>
              <a:rPr lang="en-US" sz="800" dirty="0">
                <a:solidFill>
                  <a:schemeClr val="tx1"/>
                </a:solidFill>
              </a:rPr>
              <a:t>documents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140" name="Dikdörtgen: Yuvarlatılmış Köşeler 139"/>
          <p:cNvSpPr/>
          <p:nvPr/>
        </p:nvSpPr>
        <p:spPr>
          <a:xfrm>
            <a:off x="2018219" y="9335137"/>
            <a:ext cx="4416281" cy="2764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Approved or adjusted audit program and appropriate follow-up and </a:t>
            </a:r>
            <a:r>
              <a:rPr lang="tr-TR" sz="800" smtClean="0">
                <a:solidFill>
                  <a:schemeClr val="tx1"/>
                </a:solidFill>
              </a:rPr>
              <a:t>monitoring</a:t>
            </a:r>
            <a:r>
              <a:rPr lang="en-US" sz="800" smtClean="0">
                <a:solidFill>
                  <a:schemeClr val="tx1"/>
                </a:solidFill>
              </a:rPr>
              <a:t> </a:t>
            </a:r>
            <a:r>
              <a:rPr lang="en-US" sz="800" dirty="0">
                <a:solidFill>
                  <a:schemeClr val="tx1"/>
                </a:solidFill>
              </a:rPr>
              <a:t>activities including frequency and duration. Special audits are also assessed.</a:t>
            </a:r>
            <a:endParaRPr lang="tr-TR" sz="800" dirty="0"/>
          </a:p>
        </p:txBody>
      </p:sp>
      <p:cxnSp>
        <p:nvCxnSpPr>
          <p:cNvPr id="154" name="Bağlayıcı: Dirsek 153"/>
          <p:cNvCxnSpPr>
            <a:cxnSpLocks/>
            <a:stCxn id="78" idx="2"/>
            <a:endCxn id="83" idx="0"/>
          </p:cNvCxnSpPr>
          <p:nvPr/>
        </p:nvCxnSpPr>
        <p:spPr>
          <a:xfrm rot="5400000">
            <a:off x="776393" y="6274385"/>
            <a:ext cx="231510" cy="246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Bağlayıcı: Dirsek 154"/>
          <p:cNvCxnSpPr>
            <a:cxnSpLocks/>
            <a:stCxn id="83" idx="2"/>
            <a:endCxn id="85" idx="0"/>
          </p:cNvCxnSpPr>
          <p:nvPr/>
        </p:nvCxnSpPr>
        <p:spPr>
          <a:xfrm rot="16200000" flipH="1">
            <a:off x="743272" y="6910537"/>
            <a:ext cx="299694" cy="440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Bağlayıcı: Dirsek 156"/>
          <p:cNvCxnSpPr>
            <a:cxnSpLocks/>
            <a:stCxn id="85" idx="2"/>
            <a:endCxn id="87" idx="0"/>
          </p:cNvCxnSpPr>
          <p:nvPr/>
        </p:nvCxnSpPr>
        <p:spPr>
          <a:xfrm rot="16200000" flipH="1">
            <a:off x="791878" y="7656710"/>
            <a:ext cx="211156" cy="427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Bağlayıcı: Dirsek 163"/>
          <p:cNvCxnSpPr>
            <a:cxnSpLocks/>
            <a:stCxn id="37" idx="2"/>
            <a:endCxn id="89" idx="0"/>
          </p:cNvCxnSpPr>
          <p:nvPr/>
        </p:nvCxnSpPr>
        <p:spPr>
          <a:xfrm rot="16200000" flipH="1">
            <a:off x="1734302" y="2048791"/>
            <a:ext cx="627265" cy="21119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Bağlayıcı: Dirsek 165"/>
          <p:cNvCxnSpPr>
            <a:cxnSpLocks/>
            <a:stCxn id="89" idx="2"/>
            <a:endCxn id="91" idx="0"/>
          </p:cNvCxnSpPr>
          <p:nvPr/>
        </p:nvCxnSpPr>
        <p:spPr>
          <a:xfrm rot="5400000">
            <a:off x="1958663" y="2934201"/>
            <a:ext cx="181806" cy="20793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Bağlayıcı: Dirsek 166"/>
          <p:cNvCxnSpPr>
            <a:cxnSpLocks/>
            <a:stCxn id="91" idx="2"/>
            <a:endCxn id="93" idx="0"/>
          </p:cNvCxnSpPr>
          <p:nvPr/>
        </p:nvCxnSpPr>
        <p:spPr>
          <a:xfrm rot="5400000">
            <a:off x="1841741" y="3633530"/>
            <a:ext cx="205981" cy="174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Bağlayıcı: Dirsek 167"/>
          <p:cNvCxnSpPr>
            <a:cxnSpLocks/>
            <a:stCxn id="93" idx="2"/>
            <a:endCxn id="95" idx="0"/>
          </p:cNvCxnSpPr>
          <p:nvPr/>
        </p:nvCxnSpPr>
        <p:spPr>
          <a:xfrm rot="16200000" flipH="1">
            <a:off x="1889374" y="4249077"/>
            <a:ext cx="109331" cy="35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Bağlayıcı: Dirsek 168"/>
          <p:cNvCxnSpPr>
            <a:cxnSpLocks/>
            <a:stCxn id="95" idx="2"/>
            <a:endCxn id="97" idx="0"/>
          </p:cNvCxnSpPr>
          <p:nvPr/>
        </p:nvCxnSpPr>
        <p:spPr>
          <a:xfrm rot="16200000" flipH="1">
            <a:off x="1871115" y="4857985"/>
            <a:ext cx="147693" cy="148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Bağlayıcı: Dirsek 169"/>
          <p:cNvCxnSpPr>
            <a:cxnSpLocks/>
            <a:stCxn id="97" idx="2"/>
            <a:endCxn id="100" idx="0"/>
          </p:cNvCxnSpPr>
          <p:nvPr/>
        </p:nvCxnSpPr>
        <p:spPr>
          <a:xfrm rot="5400000">
            <a:off x="1865020" y="5441443"/>
            <a:ext cx="157221" cy="414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Bağlayıcı: Dirsek 170"/>
          <p:cNvCxnSpPr>
            <a:cxnSpLocks/>
            <a:stCxn id="100" idx="2"/>
            <a:endCxn id="102" idx="0"/>
          </p:cNvCxnSpPr>
          <p:nvPr/>
        </p:nvCxnSpPr>
        <p:spPr>
          <a:xfrm rot="16200000" flipH="1">
            <a:off x="1873160" y="6027095"/>
            <a:ext cx="137879" cy="108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Bağlayıcı: Dirsek 171"/>
          <p:cNvCxnSpPr>
            <a:cxnSpLocks/>
            <a:stCxn id="102" idx="2"/>
            <a:endCxn id="104" idx="0"/>
          </p:cNvCxnSpPr>
          <p:nvPr/>
        </p:nvCxnSpPr>
        <p:spPr>
          <a:xfrm rot="16200000" flipH="1">
            <a:off x="1883587" y="6636465"/>
            <a:ext cx="120495" cy="238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Bağlayıcı: Dirsek 172"/>
          <p:cNvCxnSpPr>
            <a:cxnSpLocks/>
            <a:stCxn id="104" idx="2"/>
            <a:endCxn id="106" idx="0"/>
          </p:cNvCxnSpPr>
          <p:nvPr/>
        </p:nvCxnSpPr>
        <p:spPr>
          <a:xfrm rot="16200000" flipH="1">
            <a:off x="1890770" y="7268281"/>
            <a:ext cx="112375" cy="386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Bağlayıcı: Dirsek 184"/>
          <p:cNvCxnSpPr>
            <a:cxnSpLocks/>
            <a:stCxn id="108" idx="3"/>
            <a:endCxn id="110" idx="1"/>
          </p:cNvCxnSpPr>
          <p:nvPr/>
        </p:nvCxnSpPr>
        <p:spPr>
          <a:xfrm flipV="1">
            <a:off x="3398522" y="2705470"/>
            <a:ext cx="382246" cy="6103657"/>
          </a:xfrm>
          <a:prstGeom prst="bentConnector3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Bağlayıcı: Dirsek 185"/>
          <p:cNvCxnSpPr>
            <a:cxnSpLocks/>
            <a:stCxn id="53" idx="2"/>
            <a:endCxn id="110" idx="0"/>
          </p:cNvCxnSpPr>
          <p:nvPr/>
        </p:nvCxnSpPr>
        <p:spPr>
          <a:xfrm rot="16200000" flipH="1">
            <a:off x="4444181" y="1791261"/>
            <a:ext cx="602329" cy="75124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Bağlayıcı: Dirsek 186"/>
          <p:cNvCxnSpPr>
            <a:cxnSpLocks/>
            <a:stCxn id="58" idx="2"/>
            <a:endCxn id="110" idx="0"/>
          </p:cNvCxnSpPr>
          <p:nvPr/>
        </p:nvCxnSpPr>
        <p:spPr>
          <a:xfrm rot="5400000">
            <a:off x="5215161" y="1773283"/>
            <a:ext cx="600576" cy="78895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Bağlayıcı: Dirsek 194"/>
          <p:cNvCxnSpPr>
            <a:cxnSpLocks/>
            <a:stCxn id="114" idx="2"/>
            <a:endCxn id="116" idx="0"/>
          </p:cNvCxnSpPr>
          <p:nvPr/>
        </p:nvCxnSpPr>
        <p:spPr>
          <a:xfrm rot="5400000">
            <a:off x="4919992" y="4088131"/>
            <a:ext cx="137360" cy="190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Düz Ok Bağlayıcısı 224"/>
          <p:cNvCxnSpPr>
            <a:cxnSpLocks/>
            <a:stCxn id="118" idx="2"/>
            <a:endCxn id="120" idx="0"/>
          </p:cNvCxnSpPr>
          <p:nvPr/>
        </p:nvCxnSpPr>
        <p:spPr>
          <a:xfrm>
            <a:off x="4229736" y="5201285"/>
            <a:ext cx="0" cy="145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Düz Ok Bağlayıcısı 226"/>
          <p:cNvCxnSpPr>
            <a:cxnSpLocks/>
            <a:stCxn id="120" idx="2"/>
            <a:endCxn id="122" idx="0"/>
          </p:cNvCxnSpPr>
          <p:nvPr/>
        </p:nvCxnSpPr>
        <p:spPr>
          <a:xfrm>
            <a:off x="4229736" y="5828897"/>
            <a:ext cx="4932" cy="1443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Düz Ok Bağlayıcısı 228"/>
          <p:cNvCxnSpPr>
            <a:cxnSpLocks/>
            <a:stCxn id="122" idx="2"/>
            <a:endCxn id="124" idx="0"/>
          </p:cNvCxnSpPr>
          <p:nvPr/>
        </p:nvCxnSpPr>
        <p:spPr>
          <a:xfrm flipH="1">
            <a:off x="4232876" y="6483242"/>
            <a:ext cx="1792" cy="154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Düz Ok Bağlayıcısı 232"/>
          <p:cNvCxnSpPr>
            <a:cxnSpLocks/>
            <a:stCxn id="128" idx="2"/>
            <a:endCxn id="130" idx="0"/>
          </p:cNvCxnSpPr>
          <p:nvPr/>
        </p:nvCxnSpPr>
        <p:spPr>
          <a:xfrm flipH="1">
            <a:off x="5569609" y="5153816"/>
            <a:ext cx="457" cy="700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Düz Ok Bağlayıcısı 234"/>
          <p:cNvCxnSpPr>
            <a:cxnSpLocks/>
            <a:stCxn id="130" idx="2"/>
            <a:endCxn id="132" idx="0"/>
          </p:cNvCxnSpPr>
          <p:nvPr/>
        </p:nvCxnSpPr>
        <p:spPr>
          <a:xfrm flipH="1">
            <a:off x="5569215" y="5682213"/>
            <a:ext cx="394" cy="1383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Düz Ok Bağlayıcısı 236"/>
          <p:cNvCxnSpPr>
            <a:cxnSpLocks/>
            <a:stCxn id="132" idx="2"/>
            <a:endCxn id="134" idx="0"/>
          </p:cNvCxnSpPr>
          <p:nvPr/>
        </p:nvCxnSpPr>
        <p:spPr>
          <a:xfrm flipH="1">
            <a:off x="5567171" y="6330578"/>
            <a:ext cx="2044" cy="117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Düz Ok Bağlayıcısı 240"/>
          <p:cNvCxnSpPr>
            <a:cxnSpLocks/>
            <a:stCxn id="134" idx="2"/>
            <a:endCxn id="136" idx="0"/>
          </p:cNvCxnSpPr>
          <p:nvPr/>
        </p:nvCxnSpPr>
        <p:spPr>
          <a:xfrm>
            <a:off x="5567171" y="6883808"/>
            <a:ext cx="211" cy="197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Metin kutusu 245"/>
          <p:cNvSpPr txBox="1"/>
          <p:nvPr/>
        </p:nvSpPr>
        <p:spPr>
          <a:xfrm>
            <a:off x="553326" y="952971"/>
            <a:ext cx="15629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 err="1"/>
              <a:t>Pre-certification</a:t>
            </a:r>
            <a:r>
              <a:rPr lang="tr-TR" sz="800" dirty="0"/>
              <a:t> </a:t>
            </a:r>
            <a:r>
              <a:rPr lang="tr-TR" sz="800" dirty="0" err="1"/>
              <a:t>activities</a:t>
            </a:r>
            <a:endParaRPr lang="tr-TR" sz="800" dirty="0"/>
          </a:p>
        </p:txBody>
      </p:sp>
      <p:cxnSp>
        <p:nvCxnSpPr>
          <p:cNvPr id="15" name="Bağlayıcı: Dirsek 14">
            <a:extLst>
              <a:ext uri="{FF2B5EF4-FFF2-40B4-BE49-F238E27FC236}">
                <a16:creationId xmlns:a16="http://schemas.microsoft.com/office/drawing/2014/main" id="{65257E5E-77EF-439A-917B-AAE7893C24DA}"/>
              </a:ext>
            </a:extLst>
          </p:cNvPr>
          <p:cNvCxnSpPr>
            <a:cxnSpLocks/>
            <a:stCxn id="28" idx="2"/>
            <a:endCxn id="138" idx="0"/>
          </p:cNvCxnSpPr>
          <p:nvPr/>
        </p:nvCxnSpPr>
        <p:spPr>
          <a:xfrm rot="16200000" flipH="1">
            <a:off x="4779587" y="7684337"/>
            <a:ext cx="239072" cy="133977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Bağlayıcı: Dirsek 49">
            <a:extLst>
              <a:ext uri="{FF2B5EF4-FFF2-40B4-BE49-F238E27FC236}">
                <a16:creationId xmlns:a16="http://schemas.microsoft.com/office/drawing/2014/main" id="{276E9946-9929-4F33-BDF3-F3B70F4018B4}"/>
              </a:ext>
            </a:extLst>
          </p:cNvPr>
          <p:cNvCxnSpPr>
            <a:cxnSpLocks/>
            <a:stCxn id="116" idx="2"/>
            <a:endCxn id="128" idx="0"/>
          </p:cNvCxnSpPr>
          <p:nvPr/>
        </p:nvCxnSpPr>
        <p:spPr>
          <a:xfrm rot="16200000" flipH="1">
            <a:off x="5176031" y="4334467"/>
            <a:ext cx="205722" cy="58234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Düz Ok Bağlayıcısı 142">
            <a:extLst>
              <a:ext uri="{FF2B5EF4-FFF2-40B4-BE49-F238E27FC236}">
                <a16:creationId xmlns:a16="http://schemas.microsoft.com/office/drawing/2014/main" id="{D25B0801-238B-413F-8766-2B5F242FBC1E}"/>
              </a:ext>
            </a:extLst>
          </p:cNvPr>
          <p:cNvCxnSpPr>
            <a:endCxn id="112" idx="0"/>
          </p:cNvCxnSpPr>
          <p:nvPr/>
        </p:nvCxnSpPr>
        <p:spPr>
          <a:xfrm>
            <a:off x="5741323" y="2942889"/>
            <a:ext cx="0" cy="183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Düz Ok Bağlayıcısı 144">
            <a:extLst>
              <a:ext uri="{FF2B5EF4-FFF2-40B4-BE49-F238E27FC236}">
                <a16:creationId xmlns:a16="http://schemas.microsoft.com/office/drawing/2014/main" id="{7934C954-91E9-48B0-966B-6CB0C027D8DC}"/>
              </a:ext>
            </a:extLst>
          </p:cNvPr>
          <p:cNvCxnSpPr>
            <a:cxnSpLocks/>
          </p:cNvCxnSpPr>
          <p:nvPr/>
        </p:nvCxnSpPr>
        <p:spPr>
          <a:xfrm>
            <a:off x="4239895" y="2942889"/>
            <a:ext cx="0" cy="750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Düz Ok Bağlayıcısı 219">
            <a:extLst>
              <a:ext uri="{FF2B5EF4-FFF2-40B4-BE49-F238E27FC236}">
                <a16:creationId xmlns:a16="http://schemas.microsoft.com/office/drawing/2014/main" id="{43A1C638-B986-41E2-B56C-AE45F48A5BDF}"/>
              </a:ext>
            </a:extLst>
          </p:cNvPr>
          <p:cNvCxnSpPr>
            <a:cxnSpLocks/>
            <a:stCxn id="138" idx="2"/>
          </p:cNvCxnSpPr>
          <p:nvPr/>
        </p:nvCxnSpPr>
        <p:spPr>
          <a:xfrm>
            <a:off x="5569010" y="9231717"/>
            <a:ext cx="1056" cy="131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Metin kutusu 231">
            <a:extLst>
              <a:ext uri="{FF2B5EF4-FFF2-40B4-BE49-F238E27FC236}">
                <a16:creationId xmlns:a16="http://schemas.microsoft.com/office/drawing/2014/main" id="{0B6A67FC-8A92-4D9F-893A-7F7C045D8440}"/>
              </a:ext>
            </a:extLst>
          </p:cNvPr>
          <p:cNvSpPr txBox="1"/>
          <p:nvPr/>
        </p:nvSpPr>
        <p:spPr>
          <a:xfrm>
            <a:off x="316230" y="118901"/>
            <a:ext cx="60198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AUDIT </a:t>
            </a:r>
            <a:r>
              <a:rPr lang="tr-TR" sz="1600" b="1" dirty="0"/>
              <a:t>AND CERTIFICATION PROCESS</a:t>
            </a:r>
          </a:p>
        </p:txBody>
      </p:sp>
      <p:sp>
        <p:nvSpPr>
          <p:cNvPr id="90" name="Metin kutusu 89">
            <a:extLst>
              <a:ext uri="{FF2B5EF4-FFF2-40B4-BE49-F238E27FC236}">
                <a16:creationId xmlns:a16="http://schemas.microsoft.com/office/drawing/2014/main" id="{9ECE1386-DE26-4029-9366-2D4245806567}"/>
              </a:ext>
            </a:extLst>
          </p:cNvPr>
          <p:cNvSpPr txBox="1"/>
          <p:nvPr/>
        </p:nvSpPr>
        <p:spPr>
          <a:xfrm>
            <a:off x="377974" y="9573797"/>
            <a:ext cx="60988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EK.01/Ek-1 </a:t>
            </a:r>
            <a:r>
              <a:rPr lang="tr-TR" sz="800" dirty="0" err="1" smtClean="0"/>
              <a:t>Pub</a:t>
            </a:r>
            <a:r>
              <a:rPr lang="tr-TR" sz="800" dirty="0" smtClean="0"/>
              <a:t> </a:t>
            </a:r>
            <a:r>
              <a:rPr lang="tr-TR" sz="800" dirty="0" err="1" smtClean="0"/>
              <a:t>Date</a:t>
            </a:r>
            <a:r>
              <a:rPr lang="tr-TR" sz="800" dirty="0" smtClean="0"/>
              <a:t>: </a:t>
            </a:r>
            <a:r>
              <a:rPr lang="tr-TR" sz="800" dirty="0"/>
              <a:t>12.06.2017, Rev.No:00, </a:t>
            </a:r>
            <a:r>
              <a:rPr lang="tr-TR" sz="800" dirty="0" err="1"/>
              <a:t>Rev</a:t>
            </a:r>
            <a:r>
              <a:rPr lang="tr-TR" sz="800" dirty="0"/>
              <a:t>. </a:t>
            </a:r>
            <a:r>
              <a:rPr lang="tr-TR" sz="800" dirty="0" err="1" smtClean="0"/>
              <a:t>Date</a:t>
            </a:r>
            <a:r>
              <a:rPr lang="tr-TR" sz="800" dirty="0" smtClean="0"/>
              <a:t>:-</a:t>
            </a:r>
            <a:endParaRPr lang="tr-TR" sz="800" dirty="0"/>
          </a:p>
        </p:txBody>
      </p:sp>
      <p:cxnSp>
        <p:nvCxnSpPr>
          <p:cNvPr id="14" name="Düz Ok Bağlayıcısı 13">
            <a:extLst>
              <a:ext uri="{FF2B5EF4-FFF2-40B4-BE49-F238E27FC236}">
                <a16:creationId xmlns:a16="http://schemas.microsoft.com/office/drawing/2014/main" id="{21E88C27-7F1A-4513-A82D-7F8D34B45737}"/>
              </a:ext>
            </a:extLst>
          </p:cNvPr>
          <p:cNvCxnSpPr>
            <a:stCxn id="25" idx="3"/>
          </p:cNvCxnSpPr>
          <p:nvPr/>
        </p:nvCxnSpPr>
        <p:spPr>
          <a:xfrm flipV="1">
            <a:off x="4782996" y="814070"/>
            <a:ext cx="1544824" cy="59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" name="Dirsek Bağlayıcısı 2"/>
          <p:cNvCxnSpPr>
            <a:stCxn id="116" idx="2"/>
            <a:endCxn id="118" idx="0"/>
          </p:cNvCxnSpPr>
          <p:nvPr/>
        </p:nvCxnSpPr>
        <p:spPr>
          <a:xfrm rot="5400000">
            <a:off x="4507444" y="4245073"/>
            <a:ext cx="202569" cy="75798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Düz Ok Bağlayıcısı 95">
            <a:extLst>
              <a:ext uri="{FF2B5EF4-FFF2-40B4-BE49-F238E27FC236}">
                <a16:creationId xmlns:a16="http://schemas.microsoft.com/office/drawing/2014/main" id="{D25B0801-238B-413F-8766-2B5F242FBC1E}"/>
              </a:ext>
            </a:extLst>
          </p:cNvPr>
          <p:cNvCxnSpPr>
            <a:stCxn id="112" idx="2"/>
          </p:cNvCxnSpPr>
          <p:nvPr/>
        </p:nvCxnSpPr>
        <p:spPr>
          <a:xfrm>
            <a:off x="5741323" y="3582037"/>
            <a:ext cx="0" cy="133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mas 27"/>
          <p:cNvSpPr/>
          <p:nvPr/>
        </p:nvSpPr>
        <p:spPr>
          <a:xfrm>
            <a:off x="3726450" y="7815190"/>
            <a:ext cx="1005571" cy="41949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" dirty="0">
                <a:solidFill>
                  <a:schemeClr val="tx1"/>
                </a:solidFill>
              </a:rPr>
              <a:t>Is </a:t>
            </a:r>
            <a:r>
              <a:rPr lang="tr-TR" sz="600" dirty="0" err="1">
                <a:solidFill>
                  <a:schemeClr val="tx1"/>
                </a:solidFill>
              </a:rPr>
              <a:t>there</a:t>
            </a:r>
            <a:r>
              <a:rPr lang="tr-TR" sz="600" dirty="0">
                <a:solidFill>
                  <a:schemeClr val="tx1"/>
                </a:solidFill>
              </a:rPr>
              <a:t> an </a:t>
            </a:r>
            <a:r>
              <a:rPr lang="tr-TR" sz="600" dirty="0" err="1">
                <a:solidFill>
                  <a:schemeClr val="tx1"/>
                </a:solidFill>
              </a:rPr>
              <a:t>objection</a:t>
            </a:r>
            <a:r>
              <a:rPr lang="tr-TR" sz="6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3" name="Metin kutusu 32"/>
          <p:cNvSpPr txBox="1"/>
          <p:nvPr/>
        </p:nvSpPr>
        <p:spPr>
          <a:xfrm>
            <a:off x="3933405" y="8160563"/>
            <a:ext cx="3048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/>
              <a:t>No</a:t>
            </a:r>
            <a:endParaRPr lang="tr-TR" sz="800" dirty="0"/>
          </a:p>
        </p:txBody>
      </p:sp>
      <p:cxnSp>
        <p:nvCxnSpPr>
          <p:cNvPr id="148" name="Bağlayıcı: Dirsek 49">
            <a:extLst>
              <a:ext uri="{FF2B5EF4-FFF2-40B4-BE49-F238E27FC236}">
                <a16:creationId xmlns:a16="http://schemas.microsoft.com/office/drawing/2014/main" id="{276E9946-9929-4F33-BDF3-F3B70F4018B4}"/>
              </a:ext>
            </a:extLst>
          </p:cNvPr>
          <p:cNvCxnSpPr>
            <a:cxnSpLocks/>
            <a:stCxn id="42" idx="2"/>
          </p:cNvCxnSpPr>
          <p:nvPr/>
        </p:nvCxnSpPr>
        <p:spPr>
          <a:xfrm rot="16200000" flipH="1">
            <a:off x="498549" y="4312993"/>
            <a:ext cx="5956121" cy="1047266"/>
          </a:xfrm>
          <a:prstGeom prst="bentConnector3">
            <a:avLst>
              <a:gd name="adj1" fmla="val 97016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Bağlayıcı: Dirsek 49">
            <a:extLst>
              <a:ext uri="{FF2B5EF4-FFF2-40B4-BE49-F238E27FC236}">
                <a16:creationId xmlns:a16="http://schemas.microsoft.com/office/drawing/2014/main" id="{276E9946-9929-4F33-BDF3-F3B70F4018B4}"/>
              </a:ext>
            </a:extLst>
          </p:cNvPr>
          <p:cNvCxnSpPr>
            <a:cxnSpLocks/>
            <a:stCxn id="28" idx="2"/>
            <a:endCxn id="108" idx="0"/>
          </p:cNvCxnSpPr>
          <p:nvPr/>
        </p:nvCxnSpPr>
        <p:spPr>
          <a:xfrm rot="5400000">
            <a:off x="3436113" y="7674659"/>
            <a:ext cx="233094" cy="135315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Metin kutusu 158"/>
          <p:cNvSpPr txBox="1"/>
          <p:nvPr/>
        </p:nvSpPr>
        <p:spPr>
          <a:xfrm>
            <a:off x="4522337" y="7712108"/>
            <a:ext cx="3257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err="1" smtClean="0"/>
              <a:t>Yes</a:t>
            </a:r>
            <a:endParaRPr lang="tr-TR" sz="800" dirty="0"/>
          </a:p>
        </p:txBody>
      </p:sp>
      <p:cxnSp>
        <p:nvCxnSpPr>
          <p:cNvPr id="174" name="Düz Ok Bağlayıcısı 173">
            <a:extLst>
              <a:ext uri="{FF2B5EF4-FFF2-40B4-BE49-F238E27FC236}">
                <a16:creationId xmlns:a16="http://schemas.microsoft.com/office/drawing/2014/main" id="{43A1C638-B986-41E2-B56C-AE45F48A5BDF}"/>
              </a:ext>
            </a:extLst>
          </p:cNvPr>
          <p:cNvCxnSpPr>
            <a:cxnSpLocks/>
            <a:stCxn id="126" idx="2"/>
            <a:endCxn id="28" idx="0"/>
          </p:cNvCxnSpPr>
          <p:nvPr/>
        </p:nvCxnSpPr>
        <p:spPr>
          <a:xfrm>
            <a:off x="4228947" y="7577265"/>
            <a:ext cx="289" cy="237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5081001" y="7815189"/>
            <a:ext cx="1294444" cy="41949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Appeal / Complaint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Evaluation in the Board</a:t>
            </a:r>
            <a:endParaRPr lang="tr-TR" sz="700" dirty="0">
              <a:solidFill>
                <a:schemeClr val="tx1"/>
              </a:solidFill>
            </a:endParaRPr>
          </a:p>
        </p:txBody>
      </p:sp>
      <p:sp>
        <p:nvSpPr>
          <p:cNvPr id="105" name="Dikdörtgen 104">
            <a:extLst>
              <a:ext uri="{FF2B5EF4-FFF2-40B4-BE49-F238E27FC236}">
                <a16:creationId xmlns:a16="http://schemas.microsoft.com/office/drawing/2014/main" id="{E77EDC39-AB40-4B90-91AF-414FF08386D5}"/>
              </a:ext>
            </a:extLst>
          </p:cNvPr>
          <p:cNvSpPr/>
          <p:nvPr/>
        </p:nvSpPr>
        <p:spPr>
          <a:xfrm>
            <a:off x="2342917" y="7785093"/>
            <a:ext cx="1201202" cy="4531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>
                <a:solidFill>
                  <a:schemeClr val="tx1"/>
                </a:solidFill>
              </a:rPr>
              <a:t>Rejection</a:t>
            </a:r>
            <a:r>
              <a:rPr lang="tr-TR" sz="800" dirty="0">
                <a:solidFill>
                  <a:schemeClr val="tx1"/>
                </a:solidFill>
              </a:rPr>
              <a:t> of </a:t>
            </a:r>
            <a:r>
              <a:rPr lang="tr-TR" sz="800" dirty="0" err="1">
                <a:solidFill>
                  <a:schemeClr val="tx1"/>
                </a:solidFill>
              </a:rPr>
              <a:t>Documents</a:t>
            </a:r>
            <a:r>
              <a:rPr lang="tr-TR" sz="800" dirty="0">
                <a:solidFill>
                  <a:schemeClr val="tx1"/>
                </a:solidFill>
              </a:rPr>
              <a:t>, </a:t>
            </a:r>
            <a:r>
              <a:rPr lang="tr-TR" sz="800" dirty="0" err="1" smtClean="0">
                <a:solidFill>
                  <a:schemeClr val="tx1"/>
                </a:solidFill>
              </a:rPr>
              <a:t>Suspension</a:t>
            </a:r>
            <a:r>
              <a:rPr lang="tr-TR" sz="800" dirty="0" smtClean="0">
                <a:solidFill>
                  <a:schemeClr val="tx1"/>
                </a:solidFill>
              </a:rPr>
              <a:t>, </a:t>
            </a:r>
            <a:r>
              <a:rPr lang="tr-TR" sz="800" dirty="0" err="1" smtClean="0">
                <a:solidFill>
                  <a:schemeClr val="tx1"/>
                </a:solidFill>
              </a:rPr>
              <a:t>Retraction</a:t>
            </a:r>
            <a:endParaRPr lang="tr-TR" sz="800" dirty="0">
              <a:solidFill>
                <a:schemeClr val="tx1"/>
              </a:solidFill>
            </a:endParaRPr>
          </a:p>
        </p:txBody>
      </p:sp>
      <p:sp>
        <p:nvSpPr>
          <p:cNvPr id="8" name="Ok: Sol Sağ 7">
            <a:extLst>
              <a:ext uri="{FF2B5EF4-FFF2-40B4-BE49-F238E27FC236}">
                <a16:creationId xmlns:a16="http://schemas.microsoft.com/office/drawing/2014/main" id="{B68BF149-3B93-4CD5-AF60-3B9A7C4B8126}"/>
              </a:ext>
            </a:extLst>
          </p:cNvPr>
          <p:cNvSpPr/>
          <p:nvPr/>
        </p:nvSpPr>
        <p:spPr>
          <a:xfrm>
            <a:off x="4722043" y="7896140"/>
            <a:ext cx="358958" cy="24474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k: Yukarı Bükülü 8">
            <a:extLst>
              <a:ext uri="{FF2B5EF4-FFF2-40B4-BE49-F238E27FC236}">
                <a16:creationId xmlns:a16="http://schemas.microsoft.com/office/drawing/2014/main" id="{44103571-28C9-46BD-AE43-E7F1B52E2D53}"/>
              </a:ext>
            </a:extLst>
          </p:cNvPr>
          <p:cNvSpPr/>
          <p:nvPr/>
        </p:nvSpPr>
        <p:spPr>
          <a:xfrm rot="11672079">
            <a:off x="3319747" y="7679802"/>
            <a:ext cx="669430" cy="20504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cxnSp>
        <p:nvCxnSpPr>
          <p:cNvPr id="109" name="Düz Ok Bağlayıcısı 108">
            <a:extLst>
              <a:ext uri="{FF2B5EF4-FFF2-40B4-BE49-F238E27FC236}">
                <a16:creationId xmlns:a16="http://schemas.microsoft.com/office/drawing/2014/main" id="{B3B4CE5E-547D-4986-A0A6-172A470550D1}"/>
              </a:ext>
            </a:extLst>
          </p:cNvPr>
          <p:cNvCxnSpPr>
            <a:cxnSpLocks/>
          </p:cNvCxnSpPr>
          <p:nvPr/>
        </p:nvCxnSpPr>
        <p:spPr>
          <a:xfrm>
            <a:off x="2876083" y="9150472"/>
            <a:ext cx="0" cy="182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Düz Ok Bağlayıcısı 102">
            <a:extLst>
              <a:ext uri="{FF2B5EF4-FFF2-40B4-BE49-F238E27FC236}">
                <a16:creationId xmlns:a16="http://schemas.microsoft.com/office/drawing/2014/main" id="{32B2FFA7-316B-4E4A-9F0D-8DC3067BD3CC}"/>
              </a:ext>
            </a:extLst>
          </p:cNvPr>
          <p:cNvCxnSpPr>
            <a:cxnSpLocks/>
            <a:stCxn id="124" idx="2"/>
            <a:endCxn id="126" idx="0"/>
          </p:cNvCxnSpPr>
          <p:nvPr/>
        </p:nvCxnSpPr>
        <p:spPr>
          <a:xfrm flipH="1">
            <a:off x="4228947" y="6950075"/>
            <a:ext cx="3929" cy="161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ağlayıcı: Dirsek 22">
            <a:extLst>
              <a:ext uri="{FF2B5EF4-FFF2-40B4-BE49-F238E27FC236}">
                <a16:creationId xmlns:a16="http://schemas.microsoft.com/office/drawing/2014/main" id="{7FA3B4FD-3216-4DAC-B50F-40A1CF0DCFD8}"/>
              </a:ext>
            </a:extLst>
          </p:cNvPr>
          <p:cNvCxnSpPr>
            <a:cxnSpLocks/>
          </p:cNvCxnSpPr>
          <p:nvPr/>
        </p:nvCxnSpPr>
        <p:spPr>
          <a:xfrm rot="5400000">
            <a:off x="4807586" y="7064919"/>
            <a:ext cx="352896" cy="11476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Dikdörtgen 120">
            <a:extLst>
              <a:ext uri="{FF2B5EF4-FFF2-40B4-BE49-F238E27FC236}">
                <a16:creationId xmlns:a16="http://schemas.microsoft.com/office/drawing/2014/main" id="{9A1338AA-0FE5-422E-94BA-43635C8DF699}"/>
              </a:ext>
            </a:extLst>
          </p:cNvPr>
          <p:cNvSpPr/>
          <p:nvPr/>
        </p:nvSpPr>
        <p:spPr>
          <a:xfrm>
            <a:off x="3706193" y="8486832"/>
            <a:ext cx="1044878" cy="6826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800" dirty="0" err="1" smtClean="0">
                <a:solidFill>
                  <a:schemeClr val="tx1"/>
                </a:solidFill>
              </a:rPr>
              <a:t>Approval</a:t>
            </a:r>
            <a:r>
              <a:rPr lang="tr-TR" sz="800" dirty="0" smtClean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Continuation </a:t>
            </a:r>
            <a:r>
              <a:rPr lang="en-US" sz="800" dirty="0">
                <a:solidFill>
                  <a:schemeClr val="tx1"/>
                </a:solidFill>
              </a:rPr>
              <a:t>of the document </a:t>
            </a:r>
            <a:r>
              <a:rPr lang="en-US" sz="800" dirty="0" smtClean="0">
                <a:solidFill>
                  <a:schemeClr val="tx1"/>
                </a:solidFill>
              </a:rPr>
              <a:t>and </a:t>
            </a:r>
            <a:r>
              <a:rPr lang="en-US" sz="800" dirty="0">
                <a:solidFill>
                  <a:schemeClr val="tx1"/>
                </a:solidFill>
              </a:rPr>
              <a:t>preparation of certification</a:t>
            </a:r>
          </a:p>
          <a:p>
            <a:r>
              <a:rPr lang="en-US" sz="800" dirty="0">
                <a:solidFill>
                  <a:schemeClr val="tx1"/>
                </a:solidFill>
              </a:rPr>
              <a:t>document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38" name="Düz Ok Bağlayıcısı 37">
            <a:extLst>
              <a:ext uri="{FF2B5EF4-FFF2-40B4-BE49-F238E27FC236}">
                <a16:creationId xmlns:a16="http://schemas.microsoft.com/office/drawing/2014/main" id="{8813E88F-7878-4945-8564-3EA6E6497D94}"/>
              </a:ext>
            </a:extLst>
          </p:cNvPr>
          <p:cNvCxnSpPr>
            <a:cxnSpLocks/>
            <a:stCxn id="28" idx="2"/>
            <a:endCxn id="121" idx="0"/>
          </p:cNvCxnSpPr>
          <p:nvPr/>
        </p:nvCxnSpPr>
        <p:spPr>
          <a:xfrm flipH="1">
            <a:off x="4228632" y="8234688"/>
            <a:ext cx="604" cy="252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mas 106">
            <a:extLst>
              <a:ext uri="{FF2B5EF4-FFF2-40B4-BE49-F238E27FC236}">
                <a16:creationId xmlns:a16="http://schemas.microsoft.com/office/drawing/2014/main" id="{1930896D-4BCA-44BF-BCBA-30DF5A58B619}"/>
              </a:ext>
            </a:extLst>
          </p:cNvPr>
          <p:cNvSpPr/>
          <p:nvPr/>
        </p:nvSpPr>
        <p:spPr>
          <a:xfrm>
            <a:off x="707603" y="2060122"/>
            <a:ext cx="1220803" cy="34467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" dirty="0">
                <a:solidFill>
                  <a:schemeClr val="tx1"/>
                </a:solidFill>
              </a:rPr>
              <a:t>Is it </a:t>
            </a:r>
            <a:r>
              <a:rPr lang="tr-TR" sz="600" dirty="0" err="1" smtClean="0">
                <a:solidFill>
                  <a:schemeClr val="tx1"/>
                </a:solidFill>
              </a:rPr>
              <a:t>appropriate</a:t>
            </a:r>
            <a:r>
              <a:rPr lang="tr-TR" sz="6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11" name="Dikdörtgen 110">
            <a:extLst>
              <a:ext uri="{FF2B5EF4-FFF2-40B4-BE49-F238E27FC236}">
                <a16:creationId xmlns:a16="http://schemas.microsoft.com/office/drawing/2014/main" id="{F2FE52E5-AD5E-4155-B953-097986095728}"/>
              </a:ext>
            </a:extLst>
          </p:cNvPr>
          <p:cNvSpPr/>
          <p:nvPr/>
        </p:nvSpPr>
        <p:spPr>
          <a:xfrm>
            <a:off x="232232" y="3639654"/>
            <a:ext cx="925978" cy="3887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80" dirty="0">
                <a:solidFill>
                  <a:schemeClr val="tx1"/>
                </a:solidFill>
              </a:rPr>
              <a:t>Refusal of </a:t>
            </a:r>
            <a:r>
              <a:rPr lang="tr-TR" sz="680" dirty="0" smtClean="0">
                <a:solidFill>
                  <a:schemeClr val="tx1"/>
                </a:solidFill>
              </a:rPr>
              <a:t>a</a:t>
            </a:r>
            <a:r>
              <a:rPr lang="en-US" sz="680" dirty="0" err="1" smtClean="0">
                <a:solidFill>
                  <a:schemeClr val="tx1"/>
                </a:solidFill>
              </a:rPr>
              <a:t>pplication</a:t>
            </a:r>
            <a:endParaRPr lang="en-US" sz="680" dirty="0">
              <a:solidFill>
                <a:schemeClr val="tx1"/>
              </a:solidFill>
            </a:endParaRPr>
          </a:p>
          <a:p>
            <a:r>
              <a:rPr lang="en-US" sz="680" dirty="0">
                <a:solidFill>
                  <a:schemeClr val="tx1"/>
                </a:solidFill>
              </a:rPr>
              <a:t>Notification with justification</a:t>
            </a:r>
            <a:endParaRPr lang="tr-TR" sz="680" dirty="0">
              <a:solidFill>
                <a:schemeClr val="tx1"/>
              </a:solidFill>
            </a:endParaRPr>
          </a:p>
        </p:txBody>
      </p:sp>
      <p:cxnSp>
        <p:nvCxnSpPr>
          <p:cNvPr id="12" name="Bağlayıcı: Dirsek 11">
            <a:extLst>
              <a:ext uri="{FF2B5EF4-FFF2-40B4-BE49-F238E27FC236}">
                <a16:creationId xmlns:a16="http://schemas.microsoft.com/office/drawing/2014/main" id="{6B518A70-A7A1-463A-8809-A2AF605B6127}"/>
              </a:ext>
            </a:extLst>
          </p:cNvPr>
          <p:cNvCxnSpPr>
            <a:cxnSpLocks/>
            <a:stCxn id="123" idx="4"/>
            <a:endCxn id="111" idx="0"/>
          </p:cNvCxnSpPr>
          <p:nvPr/>
        </p:nvCxnSpPr>
        <p:spPr>
          <a:xfrm rot="5400000">
            <a:off x="616226" y="3556819"/>
            <a:ext cx="161831" cy="383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Bağlayıcı: Dirsek 18">
            <a:extLst>
              <a:ext uri="{FF2B5EF4-FFF2-40B4-BE49-F238E27FC236}">
                <a16:creationId xmlns:a16="http://schemas.microsoft.com/office/drawing/2014/main" id="{5D5B97BB-8FA5-48EA-A65C-1E30709D6666}"/>
              </a:ext>
            </a:extLst>
          </p:cNvPr>
          <p:cNvCxnSpPr>
            <a:cxnSpLocks/>
            <a:stCxn id="107" idx="2"/>
            <a:endCxn id="69" idx="0"/>
          </p:cNvCxnSpPr>
          <p:nvPr/>
        </p:nvCxnSpPr>
        <p:spPr>
          <a:xfrm rot="5400000">
            <a:off x="167137" y="3125532"/>
            <a:ext cx="1871609" cy="430128"/>
          </a:xfrm>
          <a:prstGeom prst="bentConnector3">
            <a:avLst>
              <a:gd name="adj1" fmla="val 9376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Metin kutusu 116">
            <a:extLst>
              <a:ext uri="{FF2B5EF4-FFF2-40B4-BE49-F238E27FC236}">
                <a16:creationId xmlns:a16="http://schemas.microsoft.com/office/drawing/2014/main" id="{2EE11948-F865-46C8-9095-6CAEFEE8163E}"/>
              </a:ext>
            </a:extLst>
          </p:cNvPr>
          <p:cNvSpPr txBox="1"/>
          <p:nvPr/>
        </p:nvSpPr>
        <p:spPr>
          <a:xfrm>
            <a:off x="704083" y="1986340"/>
            <a:ext cx="3048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/>
              <a:t>No</a:t>
            </a:r>
            <a:endParaRPr lang="tr-TR" sz="800" dirty="0"/>
          </a:p>
        </p:txBody>
      </p:sp>
      <p:sp>
        <p:nvSpPr>
          <p:cNvPr id="119" name="Metin kutusu 118">
            <a:extLst>
              <a:ext uri="{FF2B5EF4-FFF2-40B4-BE49-F238E27FC236}">
                <a16:creationId xmlns:a16="http://schemas.microsoft.com/office/drawing/2014/main" id="{4BD9417E-7689-4BDF-8D6F-067DC0102308}"/>
              </a:ext>
            </a:extLst>
          </p:cNvPr>
          <p:cNvSpPr txBox="1"/>
          <p:nvPr/>
        </p:nvSpPr>
        <p:spPr>
          <a:xfrm>
            <a:off x="1280467" y="2383633"/>
            <a:ext cx="3257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err="1" smtClean="0"/>
              <a:t>Yes</a:t>
            </a:r>
            <a:endParaRPr lang="tr-TR" sz="800" dirty="0"/>
          </a:p>
        </p:txBody>
      </p:sp>
      <p:cxnSp>
        <p:nvCxnSpPr>
          <p:cNvPr id="27" name="Bağlayıcı: Dirsek 26">
            <a:extLst>
              <a:ext uri="{FF2B5EF4-FFF2-40B4-BE49-F238E27FC236}">
                <a16:creationId xmlns:a16="http://schemas.microsoft.com/office/drawing/2014/main" id="{2A8AF325-F47A-48E6-ACC1-81303ABF5361}"/>
              </a:ext>
            </a:extLst>
          </p:cNvPr>
          <p:cNvCxnSpPr>
            <a:cxnSpLocks/>
            <a:stCxn id="32" idx="2"/>
            <a:endCxn id="107" idx="0"/>
          </p:cNvCxnSpPr>
          <p:nvPr/>
        </p:nvCxnSpPr>
        <p:spPr>
          <a:xfrm rot="16200000" flipH="1">
            <a:off x="1003532" y="1745649"/>
            <a:ext cx="223364" cy="40558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Oval 122">
            <a:extLst>
              <a:ext uri="{FF2B5EF4-FFF2-40B4-BE49-F238E27FC236}">
                <a16:creationId xmlns:a16="http://schemas.microsoft.com/office/drawing/2014/main" id="{C738814A-262D-423B-8D57-992C74C621BF}"/>
              </a:ext>
            </a:extLst>
          </p:cNvPr>
          <p:cNvSpPr/>
          <p:nvPr/>
        </p:nvSpPr>
        <p:spPr>
          <a:xfrm>
            <a:off x="168303" y="3045100"/>
            <a:ext cx="1061514" cy="432723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Appeal / Complaint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Evaluation in the Board</a:t>
            </a:r>
            <a:endParaRPr lang="tr-TR" sz="700" dirty="0">
              <a:solidFill>
                <a:schemeClr val="tx1"/>
              </a:solidFill>
            </a:endParaRPr>
          </a:p>
        </p:txBody>
      </p:sp>
      <p:cxnSp>
        <p:nvCxnSpPr>
          <p:cNvPr id="39" name="Bağlayıcı: Dirsek 38">
            <a:extLst>
              <a:ext uri="{FF2B5EF4-FFF2-40B4-BE49-F238E27FC236}">
                <a16:creationId xmlns:a16="http://schemas.microsoft.com/office/drawing/2014/main" id="{3F3E69C7-9F90-420D-B2AA-8E4F3B1F262A}"/>
              </a:ext>
            </a:extLst>
          </p:cNvPr>
          <p:cNvCxnSpPr>
            <a:cxnSpLocks/>
            <a:stCxn id="123" idx="0"/>
            <a:endCxn id="127" idx="2"/>
          </p:cNvCxnSpPr>
          <p:nvPr/>
        </p:nvCxnSpPr>
        <p:spPr>
          <a:xfrm rot="5400000" flipH="1" flipV="1">
            <a:off x="593116" y="2938886"/>
            <a:ext cx="212159" cy="270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Düz Ok Bağlayıcısı 112">
            <a:extLst>
              <a:ext uri="{FF2B5EF4-FFF2-40B4-BE49-F238E27FC236}">
                <a16:creationId xmlns:a16="http://schemas.microsoft.com/office/drawing/2014/main" id="{D10A483A-1A66-473D-A4C2-366D51FF2855}"/>
              </a:ext>
            </a:extLst>
          </p:cNvPr>
          <p:cNvCxnSpPr>
            <a:cxnSpLocks/>
          </p:cNvCxnSpPr>
          <p:nvPr/>
        </p:nvCxnSpPr>
        <p:spPr>
          <a:xfrm>
            <a:off x="4204378" y="9198380"/>
            <a:ext cx="1056" cy="131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Elmas 126">
            <a:extLst>
              <a:ext uri="{FF2B5EF4-FFF2-40B4-BE49-F238E27FC236}">
                <a16:creationId xmlns:a16="http://schemas.microsoft.com/office/drawing/2014/main" id="{D3C30D82-F31E-4D16-92C3-16B853FD76D8}"/>
              </a:ext>
            </a:extLst>
          </p:cNvPr>
          <p:cNvSpPr/>
          <p:nvPr/>
        </p:nvSpPr>
        <p:spPr>
          <a:xfrm>
            <a:off x="192755" y="2411227"/>
            <a:ext cx="1013149" cy="421714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500" dirty="0" err="1" smtClean="0">
                <a:solidFill>
                  <a:schemeClr val="tx1"/>
                </a:solidFill>
              </a:rPr>
              <a:t>Appeal</a:t>
            </a:r>
            <a:r>
              <a:rPr lang="en-US" sz="500" dirty="0" smtClean="0">
                <a:solidFill>
                  <a:schemeClr val="tx1"/>
                </a:solidFill>
              </a:rPr>
              <a:t>/</a:t>
            </a:r>
            <a:endParaRPr lang="en-US" sz="500" dirty="0">
              <a:solidFill>
                <a:schemeClr val="tx1"/>
              </a:solidFill>
            </a:endParaRP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 </a:t>
            </a:r>
            <a:r>
              <a:rPr lang="en-US" sz="500" dirty="0">
                <a:solidFill>
                  <a:schemeClr val="tx1"/>
                </a:solidFill>
              </a:rPr>
              <a:t>complaint?</a:t>
            </a:r>
            <a:endParaRPr lang="tr-TR" sz="500" dirty="0">
              <a:solidFill>
                <a:schemeClr val="tx1"/>
              </a:solidFill>
            </a:endParaRPr>
          </a:p>
        </p:txBody>
      </p:sp>
      <p:cxnSp>
        <p:nvCxnSpPr>
          <p:cNvPr id="129" name="Bağlayıcı: Dirsek 128">
            <a:extLst>
              <a:ext uri="{FF2B5EF4-FFF2-40B4-BE49-F238E27FC236}">
                <a16:creationId xmlns:a16="http://schemas.microsoft.com/office/drawing/2014/main" id="{A425FD52-C2E4-4A90-AF07-AD937B559D85}"/>
              </a:ext>
            </a:extLst>
          </p:cNvPr>
          <p:cNvCxnSpPr>
            <a:cxnSpLocks/>
            <a:stCxn id="107" idx="1"/>
            <a:endCxn id="127" idx="0"/>
          </p:cNvCxnSpPr>
          <p:nvPr/>
        </p:nvCxnSpPr>
        <p:spPr>
          <a:xfrm rot="10800000" flipV="1">
            <a:off x="699331" y="2232457"/>
            <a:ext cx="8273" cy="17877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Metin kutusu 130">
            <a:extLst>
              <a:ext uri="{FF2B5EF4-FFF2-40B4-BE49-F238E27FC236}">
                <a16:creationId xmlns:a16="http://schemas.microsoft.com/office/drawing/2014/main" id="{A75F75F5-E9C1-4F1B-A091-222FDED09042}"/>
              </a:ext>
            </a:extLst>
          </p:cNvPr>
          <p:cNvSpPr txBox="1"/>
          <p:nvPr/>
        </p:nvSpPr>
        <p:spPr>
          <a:xfrm>
            <a:off x="345187" y="2772973"/>
            <a:ext cx="3257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err="1" smtClean="0"/>
              <a:t>Yes</a:t>
            </a:r>
            <a:endParaRPr lang="tr-TR" sz="800" dirty="0"/>
          </a:p>
        </p:txBody>
      </p:sp>
      <p:cxnSp>
        <p:nvCxnSpPr>
          <p:cNvPr id="133" name="Bağlayıcı: Dirsek 132">
            <a:extLst>
              <a:ext uri="{FF2B5EF4-FFF2-40B4-BE49-F238E27FC236}">
                <a16:creationId xmlns:a16="http://schemas.microsoft.com/office/drawing/2014/main" id="{F88B8A39-E6E1-4E4C-BA3A-5F779C381E96}"/>
              </a:ext>
            </a:extLst>
          </p:cNvPr>
          <p:cNvCxnSpPr>
            <a:cxnSpLocks/>
            <a:stCxn id="123" idx="6"/>
            <a:endCxn id="69" idx="0"/>
          </p:cNvCxnSpPr>
          <p:nvPr/>
        </p:nvCxnSpPr>
        <p:spPr>
          <a:xfrm flipH="1">
            <a:off x="887877" y="3261462"/>
            <a:ext cx="341940" cy="1014939"/>
          </a:xfrm>
          <a:prstGeom prst="bentConnector4">
            <a:avLst>
              <a:gd name="adj1" fmla="val -25070"/>
              <a:gd name="adj2" fmla="val 8881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Bağlayıcı: Dirsek 134">
            <a:extLst>
              <a:ext uri="{FF2B5EF4-FFF2-40B4-BE49-F238E27FC236}">
                <a16:creationId xmlns:a16="http://schemas.microsoft.com/office/drawing/2014/main" id="{8143F5E9-BC4C-4F51-9FA5-D3B09FC73598}"/>
              </a:ext>
            </a:extLst>
          </p:cNvPr>
          <p:cNvCxnSpPr>
            <a:cxnSpLocks/>
            <a:stCxn id="127" idx="1"/>
            <a:endCxn id="111" idx="1"/>
          </p:cNvCxnSpPr>
          <p:nvPr/>
        </p:nvCxnSpPr>
        <p:spPr>
          <a:xfrm rot="10800000" flipH="1" flipV="1">
            <a:off x="192754" y="2622083"/>
            <a:ext cx="39477" cy="1211959"/>
          </a:xfrm>
          <a:prstGeom prst="bentConnector3">
            <a:avLst>
              <a:gd name="adj1" fmla="val -57907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Metin kutusu 138">
            <a:extLst>
              <a:ext uri="{FF2B5EF4-FFF2-40B4-BE49-F238E27FC236}">
                <a16:creationId xmlns:a16="http://schemas.microsoft.com/office/drawing/2014/main" id="{DB39F3C1-5E78-406C-B793-9354D9D034A4}"/>
              </a:ext>
            </a:extLst>
          </p:cNvPr>
          <p:cNvSpPr txBox="1"/>
          <p:nvPr/>
        </p:nvSpPr>
        <p:spPr>
          <a:xfrm>
            <a:off x="39665" y="2417282"/>
            <a:ext cx="3048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/>
              <a:t>No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2690139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486</TotalTime>
  <Words>389</Words>
  <Application>Microsoft Office PowerPoint</Application>
  <PresentationFormat>A4 Kağıt (210x297 mm)</PresentationFormat>
  <Paragraphs>93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Gulcin</dc:creator>
  <cp:lastModifiedBy>ecem göker</cp:lastModifiedBy>
  <cp:revision>55</cp:revision>
  <dcterms:created xsi:type="dcterms:W3CDTF">2017-06-15T08:48:08Z</dcterms:created>
  <dcterms:modified xsi:type="dcterms:W3CDTF">2017-11-07T04:00:20Z</dcterms:modified>
</cp:coreProperties>
</file>